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6"/>
  </p:notesMasterIdLst>
  <p:handoutMasterIdLst>
    <p:handoutMasterId r:id="rId57"/>
  </p:handoutMasterIdLst>
  <p:sldIdLst>
    <p:sldId id="326" r:id="rId5"/>
    <p:sldId id="256" r:id="rId6"/>
    <p:sldId id="325" r:id="rId7"/>
    <p:sldId id="263" r:id="rId8"/>
    <p:sldId id="261" r:id="rId9"/>
    <p:sldId id="270" r:id="rId10"/>
    <p:sldId id="269" r:id="rId11"/>
    <p:sldId id="271" r:id="rId12"/>
    <p:sldId id="284" r:id="rId13"/>
    <p:sldId id="308" r:id="rId14"/>
    <p:sldId id="272" r:id="rId15"/>
    <p:sldId id="285" r:id="rId16"/>
    <p:sldId id="291" r:id="rId17"/>
    <p:sldId id="292" r:id="rId18"/>
    <p:sldId id="286" r:id="rId19"/>
    <p:sldId id="287" r:id="rId20"/>
    <p:sldId id="288" r:id="rId21"/>
    <p:sldId id="289" r:id="rId22"/>
    <p:sldId id="290" r:id="rId23"/>
    <p:sldId id="293" r:id="rId24"/>
    <p:sldId id="294" r:id="rId25"/>
    <p:sldId id="306" r:id="rId26"/>
    <p:sldId id="295" r:id="rId27"/>
    <p:sldId id="307" r:id="rId28"/>
    <p:sldId id="265" r:id="rId29"/>
    <p:sldId id="297" r:id="rId30"/>
    <p:sldId id="296" r:id="rId31"/>
    <p:sldId id="298" r:id="rId32"/>
    <p:sldId id="299" r:id="rId33"/>
    <p:sldId id="300" r:id="rId34"/>
    <p:sldId id="301" r:id="rId35"/>
    <p:sldId id="309" r:id="rId36"/>
    <p:sldId id="302" r:id="rId37"/>
    <p:sldId id="327" r:id="rId38"/>
    <p:sldId id="303" r:id="rId39"/>
    <p:sldId id="304" r:id="rId40"/>
    <p:sldId id="320" r:id="rId41"/>
    <p:sldId id="321" r:id="rId42"/>
    <p:sldId id="322" r:id="rId43"/>
    <p:sldId id="323" r:id="rId44"/>
    <p:sldId id="310" r:id="rId45"/>
    <p:sldId id="305" r:id="rId46"/>
    <p:sldId id="313" r:id="rId47"/>
    <p:sldId id="311" r:id="rId48"/>
    <p:sldId id="314" r:id="rId49"/>
    <p:sldId id="312" r:id="rId50"/>
    <p:sldId id="315" r:id="rId51"/>
    <p:sldId id="316" r:id="rId52"/>
    <p:sldId id="317" r:id="rId53"/>
    <p:sldId id="318" r:id="rId54"/>
    <p:sldId id="31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051DF0A-7C3F-4D35-82E2-88738B19120E}">
          <p14:sldIdLst/>
        </p14:section>
        <p14:section name="Tittle" id="{24A3B155-2DB3-42D8-A1E2-E6FC95CE52A1}">
          <p14:sldIdLst>
            <p14:sldId id="326"/>
            <p14:sldId id="256"/>
            <p14:sldId id="325"/>
          </p14:sldIdLst>
        </p14:section>
        <p14:section name="Index" id="{F908BFAF-4908-4050-9512-FCD3D3C2C326}">
          <p14:sldIdLst>
            <p14:sldId id="263"/>
          </p14:sldIdLst>
        </p14:section>
        <p14:section name="Introduction" id="{5649C692-1217-4DFA-98DB-B5D8AB97C5F0}">
          <p14:sldIdLst>
            <p14:sldId id="261"/>
            <p14:sldId id="270"/>
            <p14:sldId id="269"/>
            <p14:sldId id="271"/>
            <p14:sldId id="284"/>
          </p14:sldIdLst>
        </p14:section>
        <p14:section name="Components" id="{D0A27913-AEE8-48F3-BDD2-AEACEAADB0C9}">
          <p14:sldIdLst>
            <p14:sldId id="308"/>
            <p14:sldId id="272"/>
            <p14:sldId id="285"/>
            <p14:sldId id="291"/>
            <p14:sldId id="292"/>
            <p14:sldId id="286"/>
            <p14:sldId id="287"/>
            <p14:sldId id="288"/>
            <p14:sldId id="289"/>
            <p14:sldId id="290"/>
            <p14:sldId id="293"/>
            <p14:sldId id="294"/>
          </p14:sldIdLst>
        </p14:section>
        <p14:section name="Circuit Diagram" id="{D6234A20-B15B-490D-A958-5FD733E91164}">
          <p14:sldIdLst>
            <p14:sldId id="306"/>
            <p14:sldId id="295"/>
          </p14:sldIdLst>
        </p14:section>
        <p14:section name="Working" id="{EFDC67C9-6AF9-4C4F-B469-D5A294301B1C}">
          <p14:sldIdLst>
            <p14:sldId id="307"/>
            <p14:sldId id="265"/>
            <p14:sldId id="297"/>
            <p14:sldId id="296"/>
            <p14:sldId id="298"/>
            <p14:sldId id="299"/>
            <p14:sldId id="300"/>
            <p14:sldId id="301"/>
          </p14:sldIdLst>
        </p14:section>
        <p14:section name="Simulations" id="{5CAE3212-AF8C-42C2-9436-B4F5D7F7E7C1}">
          <p14:sldIdLst>
            <p14:sldId id="309"/>
            <p14:sldId id="302"/>
            <p14:sldId id="327"/>
            <p14:sldId id="303"/>
            <p14:sldId id="304"/>
            <p14:sldId id="320"/>
            <p14:sldId id="321"/>
            <p14:sldId id="322"/>
            <p14:sldId id="323"/>
          </p14:sldIdLst>
        </p14:section>
        <p14:section name="Advantages And Disadvantages" id="{7DC69A9E-406C-4E52-9BFC-351FE9990229}">
          <p14:sldIdLst>
            <p14:sldId id="310"/>
            <p14:sldId id="305"/>
          </p14:sldIdLst>
        </p14:section>
        <p14:section name="Applications" id="{B113213A-FA82-497B-B933-FBE4B2655A81}">
          <p14:sldIdLst>
            <p14:sldId id="313"/>
            <p14:sldId id="311"/>
          </p14:sldIdLst>
        </p14:section>
        <p14:section name="Precautions" id="{CFB5801F-3A0D-4132-9AC5-DF3CA01B4728}">
          <p14:sldIdLst>
            <p14:sldId id="314"/>
            <p14:sldId id="312"/>
          </p14:sldIdLst>
        </p14:section>
        <p14:section name="Conclusion" id="{BC92E10D-7B8D-4E58-A174-09039289E82A}">
          <p14:sldIdLst>
            <p14:sldId id="315"/>
            <p14:sldId id="316"/>
          </p14:sldIdLst>
        </p14:section>
        <p14:section name="Resources" id="{615B8E8F-EDCD-4CD4-8C84-8BDC4766053A}">
          <p14:sldIdLst>
            <p14:sldId id="317"/>
            <p14:sldId id="318"/>
          </p14:sldIdLst>
        </p14:section>
        <p14:section name="Thank you" id="{7289E417-886D-4743-9737-B8DE23B79DE6}">
          <p14:sldIdLst>
            <p14:sldId id="31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4660"/>
  </p:normalViewPr>
  <p:slideViewPr>
    <p:cSldViewPr snapToGrid="0" showGuides="1">
      <p:cViewPr>
        <p:scale>
          <a:sx n="50" d="100"/>
          <a:sy n="50" d="100"/>
        </p:scale>
        <p:origin x="1891" y="821"/>
      </p:cViewPr>
      <p:guideLst>
        <p:guide orient="horz" pos="2160"/>
        <p:guide pos="3840"/>
      </p:guideLst>
    </p:cSldViewPr>
  </p:slideViewPr>
  <p:notesTextViewPr>
    <p:cViewPr>
      <p:scale>
        <a:sx n="1" d="1"/>
        <a:sy n="1" d="1"/>
      </p:scale>
      <p:origin x="0" y="0"/>
    </p:cViewPr>
  </p:notesTextViewPr>
  <p:notesViewPr>
    <p:cSldViewPr snapToGrid="0" showGuides="1">
      <p:cViewPr varScale="1">
        <p:scale>
          <a:sx n="58" d="100"/>
          <a:sy n="58" d="100"/>
        </p:scale>
        <p:origin x="197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11/26/2022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11/26/2022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latin typeface="Arial" pitchFamily="34" charset="0"/>
                <a:cs typeface="Arial" pitchFamily="34" charset="0"/>
              </a:rPr>
              <a:t>NOTE:</a:t>
            </a:r>
          </a:p>
          <a:p>
            <a:r>
              <a:rPr lang="en-US" i="1" dirty="0">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2</a:t>
            </a:fld>
            <a:endParaRPr lang="en-US"/>
          </a:p>
        </p:txBody>
      </p:sp>
    </p:spTree>
    <p:extLst>
      <p:ext uri="{BB962C8B-B14F-4D97-AF65-F5344CB8AC3E}">
        <p14:creationId xmlns:p14="http://schemas.microsoft.com/office/powerpoint/2010/main" val="240615026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402B9795-92DC-40DC-A1CA-9A4B349D7824}" type="datetimeFigureOut">
              <a:rPr lang="en-US" smtClean="0"/>
              <a:pPr/>
              <a:t>11/26/2022</a:t>
            </a:fld>
            <a:endParaRPr lang="en-US" dirty="0"/>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402B9795-92DC-40DC-A1CA-9A4B349D7824}" type="datetimeFigureOut">
              <a:rPr lang="en-US"/>
              <a:t>11/26/2022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11/26/2022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11/26/2022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11/26/2022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a:t>11/26/2022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11/26/2022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402B9795-92DC-40DC-A1CA-9A4B349D7824}" type="datetimeFigureOut">
              <a:rPr lang="en-US"/>
              <a:t>11/26/2022</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402B9795-92DC-40DC-A1CA-9A4B349D7824}" type="datetimeFigureOut">
              <a:rPr lang="en-US"/>
              <a:t>11/26/2022</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a:t>11/26/2022</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11/26/2022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402B9795-92DC-40DC-A1CA-9A4B349D7824}" type="datetimeFigureOut">
              <a:rPr lang="en-US" smtClean="0"/>
              <a:pPr/>
              <a:t>11/26/2022</a:t>
            </a:fld>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CMOS" TargetMode="External"/><Relationship Id="rId3" Type="http://schemas.openxmlformats.org/officeDocument/2006/relationships/hyperlink" Target="https://en.wikipedia.org/wiki/Timer" TargetMode="External"/><Relationship Id="rId7" Type="http://schemas.openxmlformats.org/officeDocument/2006/relationships/hyperlink" Target="https://en.wikipedia.org/wiki/Bipolar_junction_transistor" TargetMode="External"/><Relationship Id="rId2" Type="http://schemas.openxmlformats.org/officeDocument/2006/relationships/hyperlink" Target="https://en.wikipedia.org/wiki/Integrated_circuit" TargetMode="External"/><Relationship Id="rId1" Type="http://schemas.openxmlformats.org/officeDocument/2006/relationships/slideLayout" Target="../slideLayouts/slideLayout9.xml"/><Relationship Id="rId6" Type="http://schemas.openxmlformats.org/officeDocument/2006/relationships/hyperlink" Target="https://en.wikipedia.org/wiki/555_timer_IC#558_quad_timer" TargetMode="External"/><Relationship Id="rId5" Type="http://schemas.openxmlformats.org/officeDocument/2006/relationships/hyperlink" Target="https://en.wikipedia.org/wiki/555_timer_IC#556_dual_timer" TargetMode="External"/><Relationship Id="rId4" Type="http://schemas.openxmlformats.org/officeDocument/2006/relationships/hyperlink" Target="https://en.wikipedia.org/wiki/Electronic_oscillator" TargetMode="External"/><Relationship Id="rId9" Type="http://schemas.openxmlformats.org/officeDocument/2006/relationships/image" Target="../media/image7.jp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en.wikipedia.org/wiki/Transmission_line" TargetMode="External"/><Relationship Id="rId3" Type="http://schemas.openxmlformats.org/officeDocument/2006/relationships/hyperlink" Target="https://en.wikipedia.org/wiki/Terminal_(electronics)" TargetMode="External"/><Relationship Id="rId7" Type="http://schemas.openxmlformats.org/officeDocument/2006/relationships/hyperlink" Target="https://en.wikipedia.org/wiki/Biasing" TargetMode="External"/><Relationship Id="rId2" Type="http://schemas.openxmlformats.org/officeDocument/2006/relationships/hyperlink" Target="https://en.wikipedia.org/wiki/Passivity_(engineering)" TargetMode="External"/><Relationship Id="rId1" Type="http://schemas.openxmlformats.org/officeDocument/2006/relationships/slideLayout" Target="../slideLayouts/slideLayout9.xml"/><Relationship Id="rId6" Type="http://schemas.openxmlformats.org/officeDocument/2006/relationships/hyperlink" Target="https://en.wikipedia.org/wiki/Voltage_divider" TargetMode="External"/><Relationship Id="rId11" Type="http://schemas.openxmlformats.org/officeDocument/2006/relationships/image" Target="../media/image9.jpg"/><Relationship Id="rId5" Type="http://schemas.openxmlformats.org/officeDocument/2006/relationships/hyperlink" Target="https://en.wikipedia.org/wiki/Electrical_resistance" TargetMode="External"/><Relationship Id="rId10" Type="http://schemas.openxmlformats.org/officeDocument/2006/relationships/hyperlink" Target="https://en.wikipedia.org/wiki/Electric_generator" TargetMode="External"/><Relationship Id="rId4" Type="http://schemas.openxmlformats.org/officeDocument/2006/relationships/hyperlink" Target="https://en.wikipedia.org/wiki/Electronic_component" TargetMode="External"/><Relationship Id="rId9" Type="http://schemas.openxmlformats.org/officeDocument/2006/relationships/hyperlink" Target="https://en.wikipedia.org/wiki/Watt"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Electrode" TargetMode="External"/><Relationship Id="rId3" Type="http://schemas.openxmlformats.org/officeDocument/2006/relationships/hyperlink" Target="https://en.wikipedia.org/wiki/Electronic_component" TargetMode="External"/><Relationship Id="rId7" Type="http://schemas.openxmlformats.org/officeDocument/2006/relationships/hyperlink" Target="https://en.wikipedia.org/wiki/Vacuum_tube" TargetMode="External"/><Relationship Id="rId2" Type="http://schemas.openxmlformats.org/officeDocument/2006/relationships/hyperlink" Target="https://en.wikipedia.org/wiki/Terminal_(electronics)" TargetMode="External"/><Relationship Id="rId1" Type="http://schemas.openxmlformats.org/officeDocument/2006/relationships/slideLayout" Target="../slideLayouts/slideLayout9.xml"/><Relationship Id="rId6" Type="http://schemas.openxmlformats.org/officeDocument/2006/relationships/hyperlink" Target="https://en.wikipedia.org/wiki/Electrical_resistance_and_conductance" TargetMode="External"/><Relationship Id="rId11" Type="http://schemas.openxmlformats.org/officeDocument/2006/relationships/image" Target="../media/image10.png"/><Relationship Id="rId5" Type="http://schemas.openxmlformats.org/officeDocument/2006/relationships/hyperlink" Target="https://en.wikipedia.org/wiki/Electrical_conductance" TargetMode="External"/><Relationship Id="rId10" Type="http://schemas.openxmlformats.org/officeDocument/2006/relationships/hyperlink" Target="https://en.wikipedia.org/wiki/Plate_electrode" TargetMode="External"/><Relationship Id="rId4" Type="http://schemas.openxmlformats.org/officeDocument/2006/relationships/hyperlink" Target="https://en.wikipedia.org/wiki/Electric_current" TargetMode="External"/><Relationship Id="rId9" Type="http://schemas.openxmlformats.org/officeDocument/2006/relationships/hyperlink" Target="https://en.wikipedia.org/wiki/Cathode"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Electric_circuit" TargetMode="External"/><Relationship Id="rId3" Type="http://schemas.openxmlformats.org/officeDocument/2006/relationships/hyperlink" Target="https://en.wikipedia.org/wiki/Electric_field" TargetMode="External"/><Relationship Id="rId7" Type="http://schemas.openxmlformats.org/officeDocument/2006/relationships/hyperlink" Target="https://en.wikipedia.org/wiki/Capacitance" TargetMode="External"/><Relationship Id="rId12" Type="http://schemas.openxmlformats.org/officeDocument/2006/relationships/image" Target="../media/image11.jpg"/><Relationship Id="rId2" Type="http://schemas.openxmlformats.org/officeDocument/2006/relationships/hyperlink" Target="https://en.wikipedia.org/wiki/Electrical_energy" TargetMode="External"/><Relationship Id="rId1" Type="http://schemas.openxmlformats.org/officeDocument/2006/relationships/slideLayout" Target="../slideLayouts/slideLayout9.xml"/><Relationship Id="rId6" Type="http://schemas.openxmlformats.org/officeDocument/2006/relationships/hyperlink" Target="https://en.wikipedia.org/wiki/Terminal_(electronics)" TargetMode="External"/><Relationship Id="rId11" Type="http://schemas.openxmlformats.org/officeDocument/2006/relationships/hyperlink" Target="https://en.wikipedia.org/wiki/Condenser_microphones" TargetMode="External"/><Relationship Id="rId5" Type="http://schemas.openxmlformats.org/officeDocument/2006/relationships/hyperlink" Target="https://en.wikipedia.org/wiki/Electronic_component" TargetMode="External"/><Relationship Id="rId10" Type="http://schemas.openxmlformats.org/officeDocument/2006/relationships/hyperlink" Target="https://en.wiktionary.org/wiki/capacitor#translations" TargetMode="External"/><Relationship Id="rId4" Type="http://schemas.openxmlformats.org/officeDocument/2006/relationships/hyperlink" Target="https://en.wikipedia.org/wiki/Passivity_(engineering)" TargetMode="External"/><Relationship Id="rId9" Type="http://schemas.openxmlformats.org/officeDocument/2006/relationships/hyperlink" Target="https://en.wikipedia.org/wiki/Cognate"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en.wikipedia.org/wiki/Semiconductor_material" TargetMode="External"/><Relationship Id="rId13" Type="http://schemas.openxmlformats.org/officeDocument/2006/relationships/image" Target="../media/image12.jpeg"/><Relationship Id="rId3" Type="http://schemas.openxmlformats.org/officeDocument/2006/relationships/hyperlink" Target="https://en.wikipedia.org/wiki/Electronic_amplifier" TargetMode="External"/><Relationship Id="rId7" Type="http://schemas.openxmlformats.org/officeDocument/2006/relationships/hyperlink" Target="https://en.wikipedia.org/wiki/Transistor#cite_note-1" TargetMode="External"/><Relationship Id="rId12" Type="http://schemas.openxmlformats.org/officeDocument/2006/relationships/hyperlink" Target="https://en.wikipedia.org/wiki/Integrated_circuit" TargetMode="External"/><Relationship Id="rId2" Type="http://schemas.openxmlformats.org/officeDocument/2006/relationships/hyperlink" Target="https://en.wikipedia.org/wiki/Semiconductor_device" TargetMode="External"/><Relationship Id="rId1" Type="http://schemas.openxmlformats.org/officeDocument/2006/relationships/slideLayout" Target="../slideLayouts/slideLayout9.xml"/><Relationship Id="rId6" Type="http://schemas.openxmlformats.org/officeDocument/2006/relationships/hyperlink" Target="https://en.wikipedia.org/wiki/Electronics" TargetMode="External"/><Relationship Id="rId11" Type="http://schemas.openxmlformats.org/officeDocument/2006/relationships/hyperlink" Target="https://en.wikipedia.org/wiki/Electric_current" TargetMode="External"/><Relationship Id="rId5" Type="http://schemas.openxmlformats.org/officeDocument/2006/relationships/hyperlink" Target="https://en.wikipedia.org/wiki/Electrical_power" TargetMode="External"/><Relationship Id="rId10" Type="http://schemas.openxmlformats.org/officeDocument/2006/relationships/hyperlink" Target="https://en.wikipedia.org/wiki/Voltage" TargetMode="External"/><Relationship Id="rId4" Type="http://schemas.openxmlformats.org/officeDocument/2006/relationships/hyperlink" Target="https://en.wikipedia.org/wiki/Electronic_switch" TargetMode="External"/><Relationship Id="rId9" Type="http://schemas.openxmlformats.org/officeDocument/2006/relationships/hyperlink" Target="https://en.wikipedia.org/wiki/Terminal_(electronic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hyperlink" Target="https://en.wikipedia.org/wiki/Electrical_motor" TargetMode="Externa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Electrochemical_cell" TargetMode="External"/><Relationship Id="rId7" Type="http://schemas.openxmlformats.org/officeDocument/2006/relationships/image" Target="../media/image14.png"/><Relationship Id="rId2" Type="http://schemas.openxmlformats.org/officeDocument/2006/relationships/hyperlink" Target="https://en.wikipedia.org/wiki/Electric_power" TargetMode="External"/><Relationship Id="rId1" Type="http://schemas.openxmlformats.org/officeDocument/2006/relationships/slideLayout" Target="../slideLayouts/slideLayout9.xml"/><Relationship Id="rId6" Type="http://schemas.openxmlformats.org/officeDocument/2006/relationships/hyperlink" Target="https://en.wikipedia.org/wiki/Anode" TargetMode="External"/><Relationship Id="rId5" Type="http://schemas.openxmlformats.org/officeDocument/2006/relationships/hyperlink" Target="https://en.wikipedia.org/wiki/Cathode" TargetMode="External"/><Relationship Id="rId4" Type="http://schemas.openxmlformats.org/officeDocument/2006/relationships/hyperlink" Target="https://en.wikipedia.org/wiki/Electricity"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Resistor" TargetMode="External"/><Relationship Id="rId7" Type="http://schemas.openxmlformats.org/officeDocument/2006/relationships/image" Target="../media/image15.jpg"/><Relationship Id="rId2" Type="http://schemas.openxmlformats.org/officeDocument/2006/relationships/hyperlink" Target="https://en.wikipedia.org/wiki/Terminal_(electronics)" TargetMode="External"/><Relationship Id="rId1" Type="http://schemas.openxmlformats.org/officeDocument/2006/relationships/slideLayout" Target="../slideLayouts/slideLayout9.xml"/><Relationship Id="rId6" Type="http://schemas.openxmlformats.org/officeDocument/2006/relationships/hyperlink" Target="https://en.wikipedia.org/wiki/Electric_potential" TargetMode="External"/><Relationship Id="rId5" Type="http://schemas.openxmlformats.org/officeDocument/2006/relationships/hyperlink" Target="https://en.wikipedia.org/wiki/Potentiometer_(measuring_instrument)" TargetMode="External"/><Relationship Id="rId4" Type="http://schemas.openxmlformats.org/officeDocument/2006/relationships/hyperlink" Target="https://en.wikipedia.org/wiki/Voltage_divider"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43.xml"/><Relationship Id="rId3" Type="http://schemas.openxmlformats.org/officeDocument/2006/relationships/slide" Target="slide10.xml"/><Relationship Id="rId7" Type="http://schemas.openxmlformats.org/officeDocument/2006/relationships/slide" Target="slide41.xml"/><Relationship Id="rId2" Type="http://schemas.openxmlformats.org/officeDocument/2006/relationships/slide" Target="slide5.xml"/><Relationship Id="rId1" Type="http://schemas.openxmlformats.org/officeDocument/2006/relationships/slideLayout" Target="../slideLayouts/slideLayout7.xml"/><Relationship Id="rId6" Type="http://schemas.openxmlformats.org/officeDocument/2006/relationships/slide" Target="slide32.xml"/><Relationship Id="rId11" Type="http://schemas.openxmlformats.org/officeDocument/2006/relationships/slide" Target="slide49.xml"/><Relationship Id="rId5" Type="http://schemas.openxmlformats.org/officeDocument/2006/relationships/slide" Target="slide24.xml"/><Relationship Id="rId10" Type="http://schemas.openxmlformats.org/officeDocument/2006/relationships/slide" Target="slide47.xml"/><Relationship Id="rId4" Type="http://schemas.openxmlformats.org/officeDocument/2006/relationships/slide" Target="slide22.xml"/><Relationship Id="rId9" Type="http://schemas.openxmlformats.org/officeDocument/2006/relationships/slide" Target="slide45.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C51B8-ED32-7D9C-715F-1EF39021B243}"/>
              </a:ext>
            </a:extLst>
          </p:cNvPr>
          <p:cNvSpPr>
            <a:spLocks noGrp="1"/>
          </p:cNvSpPr>
          <p:nvPr>
            <p:ph type="title"/>
          </p:nvPr>
        </p:nvSpPr>
        <p:spPr/>
        <p:txBody>
          <a:bodyPr>
            <a:normAutofit/>
          </a:bodyPr>
          <a:lstStyle/>
          <a:p>
            <a:pPr algn="ctr"/>
            <a:r>
              <a:rPr lang="en-IN" sz="4400" dirty="0"/>
              <a:t>IIIT NAGPUR</a:t>
            </a:r>
          </a:p>
        </p:txBody>
      </p:sp>
      <p:pic>
        <p:nvPicPr>
          <p:cNvPr id="4" name="Picture 3">
            <a:extLst>
              <a:ext uri="{FF2B5EF4-FFF2-40B4-BE49-F238E27FC236}">
                <a16:creationId xmlns:a16="http://schemas.microsoft.com/office/drawing/2014/main" id="{090FEF84-39A0-5EDA-07A0-DEFFE7E72A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086" y="1567542"/>
            <a:ext cx="10363771" cy="5127171"/>
          </a:xfrm>
          <a:prstGeom prst="rect">
            <a:avLst/>
          </a:prstGeom>
        </p:spPr>
      </p:pic>
    </p:spTree>
    <p:extLst>
      <p:ext uri="{BB962C8B-B14F-4D97-AF65-F5344CB8AC3E}">
        <p14:creationId xmlns:p14="http://schemas.microsoft.com/office/powerpoint/2010/main" val="306301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77A41-F05B-6A86-C688-C78CC9A8BD01}"/>
              </a:ext>
            </a:extLst>
          </p:cNvPr>
          <p:cNvSpPr>
            <a:spLocks noGrp="1"/>
          </p:cNvSpPr>
          <p:nvPr>
            <p:ph type="title"/>
          </p:nvPr>
        </p:nvSpPr>
        <p:spPr/>
        <p:txBody>
          <a:bodyPr/>
          <a:lstStyle/>
          <a:p>
            <a:r>
              <a:rPr lang="en-IN" dirty="0"/>
              <a:t>Components required</a:t>
            </a:r>
          </a:p>
        </p:txBody>
      </p:sp>
    </p:spTree>
    <p:extLst>
      <p:ext uri="{BB962C8B-B14F-4D97-AF65-F5344CB8AC3E}">
        <p14:creationId xmlns:p14="http://schemas.microsoft.com/office/powerpoint/2010/main" val="284235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BE5B0-6A96-30BC-A09C-5BF4E2BD101A}"/>
              </a:ext>
            </a:extLst>
          </p:cNvPr>
          <p:cNvSpPr>
            <a:spLocks noGrp="1"/>
          </p:cNvSpPr>
          <p:nvPr>
            <p:ph type="title"/>
          </p:nvPr>
        </p:nvSpPr>
        <p:spPr/>
        <p:txBody>
          <a:bodyPr>
            <a:normAutofit/>
          </a:bodyPr>
          <a:lstStyle/>
          <a:p>
            <a:pPr algn="ctr"/>
            <a:r>
              <a:rPr lang="en-IN" sz="4400" b="1" dirty="0"/>
              <a:t>COMPONENTS REQUIRED</a:t>
            </a:r>
          </a:p>
        </p:txBody>
      </p:sp>
      <p:sp>
        <p:nvSpPr>
          <p:cNvPr id="3" name="TextBox 2">
            <a:extLst>
              <a:ext uri="{FF2B5EF4-FFF2-40B4-BE49-F238E27FC236}">
                <a16:creationId xmlns:a16="http://schemas.microsoft.com/office/drawing/2014/main" id="{9C5191A7-1082-C3CC-5625-DD8583D982A7}"/>
              </a:ext>
            </a:extLst>
          </p:cNvPr>
          <p:cNvSpPr txBox="1"/>
          <p:nvPr/>
        </p:nvSpPr>
        <p:spPr>
          <a:xfrm>
            <a:off x="974272" y="1529443"/>
            <a:ext cx="10018782" cy="4801314"/>
          </a:xfrm>
          <a:prstGeom prst="rect">
            <a:avLst/>
          </a:prstGeom>
          <a:noFill/>
        </p:spPr>
        <p:txBody>
          <a:bodyPr wrap="square" rtlCol="0">
            <a:spAutoFit/>
          </a:bodyPr>
          <a:lstStyle/>
          <a:p>
            <a:pPr marL="285750" indent="-285750">
              <a:buClr>
                <a:srgbClr val="92D050"/>
              </a:buClr>
              <a:buFont typeface="Wingdings" panose="05000000000000000000" pitchFamily="2" charset="2"/>
              <a:buChar char="Ø"/>
            </a:pPr>
            <a:r>
              <a:rPr lang="en-IN" sz="3600" dirty="0"/>
              <a:t>IC555 TIMER</a:t>
            </a:r>
          </a:p>
          <a:p>
            <a:pPr marL="285750" indent="-285750">
              <a:buClr>
                <a:srgbClr val="92D050"/>
              </a:buClr>
              <a:buFont typeface="Wingdings" panose="05000000000000000000" pitchFamily="2" charset="2"/>
              <a:buChar char="Ø"/>
            </a:pPr>
            <a:r>
              <a:rPr lang="en-IN" sz="3600" dirty="0"/>
              <a:t>RESISTORS</a:t>
            </a:r>
          </a:p>
          <a:p>
            <a:pPr marL="285750" indent="-285750">
              <a:buClr>
                <a:srgbClr val="92D050"/>
              </a:buClr>
              <a:buFont typeface="Wingdings" panose="05000000000000000000" pitchFamily="2" charset="2"/>
              <a:buChar char="Ø"/>
            </a:pPr>
            <a:r>
              <a:rPr lang="en-IN" sz="3600" dirty="0"/>
              <a:t>DIODES</a:t>
            </a:r>
          </a:p>
          <a:p>
            <a:pPr marL="285750" indent="-285750">
              <a:buClr>
                <a:srgbClr val="92D050"/>
              </a:buClr>
              <a:buFont typeface="Wingdings" panose="05000000000000000000" pitchFamily="2" charset="2"/>
              <a:buChar char="Ø"/>
            </a:pPr>
            <a:r>
              <a:rPr lang="en-IN" sz="3600" dirty="0"/>
              <a:t>CAPACITORS</a:t>
            </a:r>
          </a:p>
          <a:p>
            <a:pPr marL="285750" indent="-285750">
              <a:buClr>
                <a:srgbClr val="92D050"/>
              </a:buClr>
              <a:buFont typeface="Wingdings" panose="05000000000000000000" pitchFamily="2" charset="2"/>
              <a:buChar char="Ø"/>
            </a:pPr>
            <a:r>
              <a:rPr lang="en-IN" sz="3600" dirty="0"/>
              <a:t>TRANSISTOR</a:t>
            </a:r>
          </a:p>
          <a:p>
            <a:pPr marL="285750" indent="-285750">
              <a:buClr>
                <a:srgbClr val="92D050"/>
              </a:buClr>
              <a:buFont typeface="Wingdings" panose="05000000000000000000" pitchFamily="2" charset="2"/>
              <a:buChar char="Ø"/>
            </a:pPr>
            <a:r>
              <a:rPr lang="en-IN" sz="3600" dirty="0"/>
              <a:t>DC MOTOR</a:t>
            </a:r>
          </a:p>
          <a:p>
            <a:pPr marL="285750" indent="-285750">
              <a:buClr>
                <a:srgbClr val="92D050"/>
              </a:buClr>
              <a:buFont typeface="Wingdings" panose="05000000000000000000" pitchFamily="2" charset="2"/>
              <a:buChar char="Ø"/>
            </a:pPr>
            <a:r>
              <a:rPr lang="en-IN" sz="3600" dirty="0"/>
              <a:t>BATTERIES</a:t>
            </a:r>
          </a:p>
          <a:p>
            <a:pPr marL="285750" indent="-285750">
              <a:buClr>
                <a:srgbClr val="92D050"/>
              </a:buClr>
              <a:buFont typeface="Wingdings" panose="05000000000000000000" pitchFamily="2" charset="2"/>
              <a:buChar char="Ø"/>
            </a:pPr>
            <a:r>
              <a:rPr lang="en-IN" sz="3600" dirty="0"/>
              <a:t>POTENTIO METER</a:t>
            </a:r>
          </a:p>
          <a:p>
            <a:endParaRPr lang="en-IN" dirty="0"/>
          </a:p>
        </p:txBody>
      </p:sp>
    </p:spTree>
    <p:extLst>
      <p:ext uri="{BB962C8B-B14F-4D97-AF65-F5344CB8AC3E}">
        <p14:creationId xmlns:p14="http://schemas.microsoft.com/office/powerpoint/2010/main" val="17863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60337-A47E-943C-F5C5-28A720C08CE7}"/>
              </a:ext>
            </a:extLst>
          </p:cNvPr>
          <p:cNvSpPr>
            <a:spLocks noGrp="1"/>
          </p:cNvSpPr>
          <p:nvPr>
            <p:ph type="title"/>
          </p:nvPr>
        </p:nvSpPr>
        <p:spPr/>
        <p:txBody>
          <a:bodyPr>
            <a:normAutofit/>
          </a:bodyPr>
          <a:lstStyle/>
          <a:p>
            <a:pPr algn="ctr"/>
            <a:r>
              <a:rPr lang="en-IN" sz="4400" dirty="0"/>
              <a:t>IC555 TIMER</a:t>
            </a:r>
          </a:p>
        </p:txBody>
      </p:sp>
      <p:sp>
        <p:nvSpPr>
          <p:cNvPr id="3" name="Text Placeholder 2">
            <a:extLst>
              <a:ext uri="{FF2B5EF4-FFF2-40B4-BE49-F238E27FC236}">
                <a16:creationId xmlns:a16="http://schemas.microsoft.com/office/drawing/2014/main" id="{A45D6CA1-E2A1-7257-A114-C7EA15C6CB8C}"/>
              </a:ext>
            </a:extLst>
          </p:cNvPr>
          <p:cNvSpPr>
            <a:spLocks noGrp="1"/>
          </p:cNvSpPr>
          <p:nvPr>
            <p:ph type="body" sz="half" idx="2"/>
          </p:nvPr>
        </p:nvSpPr>
        <p:spPr/>
        <p:txBody>
          <a:bodyPr/>
          <a:lstStyle/>
          <a:p>
            <a:pPr marL="285750" indent="-285750">
              <a:buFont typeface="Wingdings" panose="05000000000000000000" pitchFamily="2" charset="2"/>
              <a:buChar char="q"/>
            </a:pPr>
            <a:r>
              <a:rPr lang="en-US" b="0" i="0" dirty="0">
                <a:solidFill>
                  <a:srgbClr val="202122"/>
                </a:solidFill>
                <a:effectLst/>
                <a:latin typeface="Arial" panose="020B0604020202020204" pitchFamily="34" charset="0"/>
              </a:rPr>
              <a:t>The </a:t>
            </a:r>
            <a:r>
              <a:rPr lang="en-US" b="1" i="0" dirty="0">
                <a:solidFill>
                  <a:srgbClr val="202122"/>
                </a:solidFill>
                <a:effectLst/>
                <a:latin typeface="Arial" panose="020B0604020202020204" pitchFamily="34" charset="0"/>
              </a:rPr>
              <a:t>555 timer IC</a:t>
            </a:r>
            <a:r>
              <a:rPr lang="en-US" b="0" i="0" dirty="0">
                <a:solidFill>
                  <a:srgbClr val="202122"/>
                </a:solidFill>
                <a:effectLst/>
                <a:latin typeface="Arial" panose="020B0604020202020204" pitchFamily="34" charset="0"/>
              </a:rPr>
              <a:t> is an </a:t>
            </a:r>
            <a:r>
              <a:rPr lang="en-US" b="0" i="0" u="none" strike="noStrike" dirty="0">
                <a:solidFill>
                  <a:srgbClr val="0645AD"/>
                </a:solidFill>
                <a:effectLst/>
                <a:latin typeface="Arial" panose="020B0604020202020204" pitchFamily="34" charset="0"/>
                <a:hlinkClick r:id="rId2" tooltip="Integrated circuit"/>
              </a:rPr>
              <a:t>integrated circuit</a:t>
            </a:r>
            <a:r>
              <a:rPr lang="en-US" b="0" i="0" dirty="0">
                <a:solidFill>
                  <a:srgbClr val="202122"/>
                </a:solidFill>
                <a:effectLst/>
                <a:latin typeface="Arial" panose="020B0604020202020204" pitchFamily="34" charset="0"/>
              </a:rPr>
              <a:t> (chip) used in a variety of </a:t>
            </a:r>
            <a:r>
              <a:rPr lang="en-US" b="0" i="0" u="none" strike="noStrike" dirty="0">
                <a:solidFill>
                  <a:srgbClr val="0645AD"/>
                </a:solidFill>
                <a:effectLst/>
                <a:latin typeface="Arial" panose="020B0604020202020204" pitchFamily="34" charset="0"/>
                <a:hlinkClick r:id="rId3" tooltip="Timer"/>
              </a:rPr>
              <a:t>timer</a:t>
            </a:r>
            <a:r>
              <a:rPr lang="en-US" b="0" i="0" dirty="0">
                <a:solidFill>
                  <a:srgbClr val="202122"/>
                </a:solidFill>
                <a:effectLst/>
                <a:latin typeface="Arial" panose="020B0604020202020204" pitchFamily="34" charset="0"/>
              </a:rPr>
              <a:t>, delay, pulse generation, and </a:t>
            </a:r>
            <a:r>
              <a:rPr lang="en-US" b="0" i="0" u="none" strike="noStrike" dirty="0">
                <a:solidFill>
                  <a:srgbClr val="0645AD"/>
                </a:solidFill>
                <a:effectLst/>
                <a:latin typeface="Arial" panose="020B0604020202020204" pitchFamily="34" charset="0"/>
                <a:hlinkClick r:id="rId4" tooltip="Electronic oscillator"/>
              </a:rPr>
              <a:t>oscillator</a:t>
            </a:r>
            <a:r>
              <a:rPr lang="en-US" b="0" i="0" dirty="0">
                <a:solidFill>
                  <a:srgbClr val="202122"/>
                </a:solidFill>
                <a:effectLst/>
                <a:latin typeface="Arial" panose="020B0604020202020204" pitchFamily="34" charset="0"/>
              </a:rPr>
              <a:t> applications. Derivatives provide two (</a:t>
            </a:r>
            <a:r>
              <a:rPr lang="en-US" b="0" i="0" u="sng" dirty="0">
                <a:solidFill>
                  <a:srgbClr val="0645AD"/>
                </a:solidFill>
                <a:effectLst/>
                <a:latin typeface="Arial" panose="020B0604020202020204" pitchFamily="34" charset="0"/>
                <a:hlinkClick r:id="rId5"/>
              </a:rPr>
              <a:t>556</a:t>
            </a:r>
            <a:r>
              <a:rPr lang="en-US" b="0" i="0" dirty="0">
                <a:solidFill>
                  <a:srgbClr val="202122"/>
                </a:solidFill>
                <a:effectLst/>
                <a:latin typeface="Arial" panose="020B0604020202020204" pitchFamily="34" charset="0"/>
              </a:rPr>
              <a:t>) or four (</a:t>
            </a:r>
            <a:r>
              <a:rPr lang="en-US" b="0" i="0" u="none" strike="noStrike" dirty="0">
                <a:solidFill>
                  <a:srgbClr val="0645AD"/>
                </a:solidFill>
                <a:effectLst/>
                <a:latin typeface="Arial" panose="020B0604020202020204" pitchFamily="34" charset="0"/>
                <a:hlinkClick r:id="rId6"/>
              </a:rPr>
              <a:t>558</a:t>
            </a:r>
            <a:r>
              <a:rPr lang="en-US" b="0" i="0" dirty="0">
                <a:solidFill>
                  <a:srgbClr val="202122"/>
                </a:solidFill>
                <a:effectLst/>
                <a:latin typeface="Arial" panose="020B0604020202020204" pitchFamily="34" charset="0"/>
              </a:rPr>
              <a:t>) timing circuits in one package.</a:t>
            </a:r>
            <a:r>
              <a:rPr lang="en-US" b="0" i="0" u="none" strike="noStrike" baseline="30000" dirty="0">
                <a:solidFill>
                  <a:srgbClr val="0645AD"/>
                </a:solidFill>
                <a:effectLst/>
                <a:latin typeface="Arial" panose="020B0604020202020204" pitchFamily="34" charset="0"/>
              </a:rPr>
              <a:t> </a:t>
            </a:r>
          </a:p>
          <a:p>
            <a:pPr marL="285750" indent="-285750">
              <a:buFont typeface="Wingdings" panose="05000000000000000000" pitchFamily="2" charset="2"/>
              <a:buChar char="q"/>
            </a:pPr>
            <a:r>
              <a:rPr lang="en-US" b="0" i="0" dirty="0">
                <a:solidFill>
                  <a:srgbClr val="202122"/>
                </a:solidFill>
                <a:effectLst/>
                <a:latin typeface="Arial" panose="020B0604020202020204" pitchFamily="34" charset="0"/>
              </a:rPr>
              <a:t>The design was first marketed in 1972. Since then, numerous companies have made the original </a:t>
            </a:r>
            <a:r>
              <a:rPr lang="en-US" b="0" i="0" u="none" strike="noStrike" dirty="0">
                <a:solidFill>
                  <a:srgbClr val="0645AD"/>
                </a:solidFill>
                <a:effectLst/>
                <a:latin typeface="Arial" panose="020B0604020202020204" pitchFamily="34" charset="0"/>
                <a:hlinkClick r:id="rId7" tooltip="Bipolar junction transistor"/>
              </a:rPr>
              <a:t>bipolar</a:t>
            </a:r>
            <a:r>
              <a:rPr lang="en-US" b="0" i="0" dirty="0">
                <a:solidFill>
                  <a:srgbClr val="202122"/>
                </a:solidFill>
                <a:effectLst/>
                <a:latin typeface="Arial" panose="020B0604020202020204" pitchFamily="34" charset="0"/>
              </a:rPr>
              <a:t> timers, as well as similar low-power </a:t>
            </a:r>
            <a:r>
              <a:rPr lang="en-US" b="0" i="0" u="none" strike="noStrike" dirty="0">
                <a:solidFill>
                  <a:srgbClr val="0645AD"/>
                </a:solidFill>
                <a:effectLst/>
                <a:latin typeface="Arial" panose="020B0604020202020204" pitchFamily="34" charset="0"/>
                <a:hlinkClick r:id="rId8" tooltip="CMOS"/>
              </a:rPr>
              <a:t>CMOS</a:t>
            </a:r>
            <a:r>
              <a:rPr lang="en-US" b="0" i="0" dirty="0">
                <a:solidFill>
                  <a:srgbClr val="202122"/>
                </a:solidFill>
                <a:effectLst/>
                <a:latin typeface="Arial" panose="020B0604020202020204" pitchFamily="34" charset="0"/>
              </a:rPr>
              <a:t> timers. </a:t>
            </a:r>
          </a:p>
          <a:p>
            <a:pPr marL="285750" indent="-285750">
              <a:buFont typeface="Wingdings" panose="05000000000000000000" pitchFamily="2" charset="2"/>
              <a:buChar char="q"/>
            </a:pPr>
            <a:r>
              <a:rPr lang="en-US" b="0" i="0" dirty="0">
                <a:solidFill>
                  <a:srgbClr val="202122"/>
                </a:solidFill>
                <a:effectLst/>
                <a:latin typeface="Arial" panose="020B0604020202020204" pitchFamily="34" charset="0"/>
              </a:rPr>
              <a:t>In 2017, it was said that over a billion 555 timers are produced annually by some estimates, and that the design was "probably the most popular integrated circuit ever made"</a:t>
            </a:r>
            <a:endParaRPr lang="en-IN" dirty="0"/>
          </a:p>
        </p:txBody>
      </p:sp>
      <p:pic>
        <p:nvPicPr>
          <p:cNvPr id="6" name="Content Placeholder 5">
            <a:extLst>
              <a:ext uri="{FF2B5EF4-FFF2-40B4-BE49-F238E27FC236}">
                <a16:creationId xmlns:a16="http://schemas.microsoft.com/office/drawing/2014/main" id="{61E40483-AC46-44B5-370E-104AA43B14D8}"/>
              </a:ext>
            </a:extLst>
          </p:cNvPr>
          <p:cNvPicPr>
            <a:picLocks noGrp="1" noChangeAspect="1"/>
          </p:cNvPicPr>
          <p:nvPr>
            <p:ph idx="1"/>
          </p:nvPr>
        </p:nvPicPr>
        <p:blipFill>
          <a:blip r:embed="rId9">
            <a:extLst>
              <a:ext uri="{28A0092B-C50C-407E-A947-70E740481C1C}">
                <a14:useLocalDpi xmlns:a14="http://schemas.microsoft.com/office/drawing/2010/main" val="0"/>
              </a:ext>
            </a:extLst>
          </a:blip>
          <a:stretch>
            <a:fillRect/>
          </a:stretch>
        </p:blipFill>
        <p:spPr>
          <a:xfrm>
            <a:off x="5837919" y="2144486"/>
            <a:ext cx="5445125" cy="3322141"/>
          </a:xfrm>
        </p:spPr>
      </p:pic>
    </p:spTree>
    <p:extLst>
      <p:ext uri="{BB962C8B-B14F-4D97-AF65-F5344CB8AC3E}">
        <p14:creationId xmlns:p14="http://schemas.microsoft.com/office/powerpoint/2010/main" val="425575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18BE2-E9D1-9710-733C-B3ED3CDA9DA6}"/>
              </a:ext>
            </a:extLst>
          </p:cNvPr>
          <p:cNvSpPr>
            <a:spLocks noGrp="1"/>
          </p:cNvSpPr>
          <p:nvPr>
            <p:ph type="title"/>
          </p:nvPr>
        </p:nvSpPr>
        <p:spPr/>
        <p:txBody>
          <a:bodyPr>
            <a:normAutofit/>
          </a:bodyPr>
          <a:lstStyle/>
          <a:p>
            <a:pPr algn="ctr"/>
            <a:r>
              <a:rPr lang="en-IN" sz="4400" dirty="0"/>
              <a:t>IC CIRCUIT DIAGRAM</a:t>
            </a:r>
          </a:p>
        </p:txBody>
      </p:sp>
      <p:pic>
        <p:nvPicPr>
          <p:cNvPr id="5" name="Content Placeholder 4">
            <a:extLst>
              <a:ext uri="{FF2B5EF4-FFF2-40B4-BE49-F238E27FC236}">
                <a16:creationId xmlns:a16="http://schemas.microsoft.com/office/drawing/2014/main" id="{C5ECA0BE-06FE-DE80-7E00-9DE311D8CD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9479" y="1823357"/>
            <a:ext cx="9733042" cy="4613711"/>
          </a:xfrm>
        </p:spPr>
      </p:pic>
    </p:spTree>
    <p:extLst>
      <p:ext uri="{BB962C8B-B14F-4D97-AF65-F5344CB8AC3E}">
        <p14:creationId xmlns:p14="http://schemas.microsoft.com/office/powerpoint/2010/main" val="74363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8867E-A808-E737-D015-E410D6B46A96}"/>
              </a:ext>
            </a:extLst>
          </p:cNvPr>
          <p:cNvSpPr>
            <a:spLocks noGrp="1"/>
          </p:cNvSpPr>
          <p:nvPr>
            <p:ph type="title"/>
          </p:nvPr>
        </p:nvSpPr>
        <p:spPr/>
        <p:txBody>
          <a:bodyPr>
            <a:normAutofit/>
          </a:bodyPr>
          <a:lstStyle/>
          <a:p>
            <a:pPr algn="ctr"/>
            <a:r>
              <a:rPr lang="en-IN" sz="4400" dirty="0"/>
              <a:t>PINS DESCRIPTION</a:t>
            </a:r>
          </a:p>
        </p:txBody>
      </p:sp>
      <p:sp>
        <p:nvSpPr>
          <p:cNvPr id="3" name="Content Placeholder 2">
            <a:extLst>
              <a:ext uri="{FF2B5EF4-FFF2-40B4-BE49-F238E27FC236}">
                <a16:creationId xmlns:a16="http://schemas.microsoft.com/office/drawing/2014/main" id="{6225E193-C78A-A1CD-2272-D5E46D60A45B}"/>
              </a:ext>
            </a:extLst>
          </p:cNvPr>
          <p:cNvSpPr>
            <a:spLocks noGrp="1"/>
          </p:cNvSpPr>
          <p:nvPr>
            <p:ph idx="1"/>
          </p:nvPr>
        </p:nvSpPr>
        <p:spPr>
          <a:xfrm>
            <a:off x="1104899" y="1600199"/>
            <a:ext cx="10270672" cy="4882243"/>
          </a:xfrm>
        </p:spPr>
        <p:txBody>
          <a:bodyPr>
            <a:normAutofit fontScale="40000" lnSpcReduction="20000"/>
          </a:bodyPr>
          <a:lstStyle/>
          <a:p>
            <a:pPr algn="just">
              <a:buClr>
                <a:schemeClr val="accent4"/>
              </a:buClr>
              <a:buFont typeface="Wingdings" panose="05000000000000000000" pitchFamily="2" charset="2"/>
              <a:buChar char="q"/>
            </a:pPr>
            <a:r>
              <a:rPr lang="en-US" sz="4300" b="1" i="0" dirty="0">
                <a:solidFill>
                  <a:srgbClr val="222222"/>
                </a:solidFill>
                <a:effectLst/>
                <a:latin typeface="Roboto" panose="020B0604020202020204" pitchFamily="2" charset="0"/>
              </a:rPr>
              <a:t>GND Pin :</a:t>
            </a:r>
            <a:r>
              <a:rPr lang="en-US" sz="4300" b="0" i="0" dirty="0">
                <a:solidFill>
                  <a:srgbClr val="222222"/>
                </a:solidFill>
                <a:effectLst/>
                <a:latin typeface="Roboto" panose="020B0604020202020204" pitchFamily="2" charset="0"/>
              </a:rPr>
              <a:t>Pin-1 is a GND pin which is used to supply a zero voltage to the IC.</a:t>
            </a:r>
          </a:p>
          <a:p>
            <a:pPr algn="just">
              <a:buClr>
                <a:schemeClr val="accent4"/>
              </a:buClr>
              <a:buFont typeface="Wingdings" panose="05000000000000000000" pitchFamily="2" charset="2"/>
              <a:buChar char="q"/>
            </a:pPr>
            <a:r>
              <a:rPr lang="en-US" sz="4300" b="1" i="0" dirty="0">
                <a:solidFill>
                  <a:srgbClr val="222222"/>
                </a:solidFill>
                <a:effectLst/>
                <a:latin typeface="Roboto" panose="020B0604020202020204" pitchFamily="2" charset="0"/>
              </a:rPr>
              <a:t>Trigger Pin :</a:t>
            </a:r>
            <a:r>
              <a:rPr lang="en-US" sz="4300" dirty="0">
                <a:solidFill>
                  <a:srgbClr val="222222"/>
                </a:solidFill>
                <a:latin typeface="Roboto" panose="020B0604020202020204" pitchFamily="2" charset="0"/>
              </a:rPr>
              <a:t> </a:t>
            </a:r>
            <a:r>
              <a:rPr lang="en-US" sz="4300" b="0" i="0" dirty="0">
                <a:solidFill>
                  <a:srgbClr val="222222"/>
                </a:solidFill>
                <a:effectLst/>
                <a:latin typeface="Roboto" panose="020B0604020202020204" pitchFamily="2" charset="0"/>
              </a:rPr>
              <a:t>Pin-2 is a trigger pin which is used to convert the FF from set to RST (reset). The output of the timer depends on the amplitude of the external trigger pulse that is applied to the trigger pin.</a:t>
            </a:r>
          </a:p>
          <a:p>
            <a:pPr algn="just">
              <a:buClr>
                <a:schemeClr val="accent4"/>
              </a:buClr>
              <a:buFont typeface="Wingdings" panose="05000000000000000000" pitchFamily="2" charset="2"/>
              <a:buChar char="q"/>
            </a:pPr>
            <a:r>
              <a:rPr lang="en-US" sz="4300" b="1" i="0" dirty="0">
                <a:solidFill>
                  <a:srgbClr val="222222"/>
                </a:solidFill>
                <a:effectLst/>
                <a:latin typeface="Roboto" panose="020B0604020202020204" pitchFamily="2" charset="0"/>
              </a:rPr>
              <a:t>Output Pin :</a:t>
            </a:r>
            <a:r>
              <a:rPr lang="en-US" sz="4300" b="0" i="0" dirty="0">
                <a:solidFill>
                  <a:srgbClr val="222222"/>
                </a:solidFill>
                <a:effectLst/>
                <a:latin typeface="Roboto" panose="020B0604020202020204" pitchFamily="2" charset="0"/>
              </a:rPr>
              <a:t>Pin-3 is an output pin.</a:t>
            </a:r>
          </a:p>
          <a:p>
            <a:pPr algn="just">
              <a:buClr>
                <a:schemeClr val="accent4"/>
              </a:buClr>
              <a:buFont typeface="Wingdings" panose="05000000000000000000" pitchFamily="2" charset="2"/>
              <a:buChar char="q"/>
            </a:pPr>
            <a:r>
              <a:rPr lang="en-US" sz="4300" b="1" i="0" dirty="0">
                <a:solidFill>
                  <a:srgbClr val="222222"/>
                </a:solidFill>
                <a:effectLst/>
                <a:latin typeface="Roboto" panose="020B0604020202020204" pitchFamily="2" charset="0"/>
              </a:rPr>
              <a:t>Reset Pin :</a:t>
            </a:r>
            <a:r>
              <a:rPr lang="en-US" sz="4300" b="0" i="0" dirty="0">
                <a:solidFill>
                  <a:srgbClr val="222222"/>
                </a:solidFill>
                <a:effectLst/>
                <a:latin typeface="Roboto" panose="020B0604020202020204" pitchFamily="2" charset="0"/>
              </a:rPr>
              <a:t>Pin-4 is a RST pin. When the negative pulse is applied to this pin to disable or reset, and false triggering can be neglected by connecting to VCC.</a:t>
            </a:r>
          </a:p>
          <a:p>
            <a:pPr algn="just">
              <a:buClr>
                <a:schemeClr val="accent4"/>
              </a:buClr>
              <a:buFont typeface="Wingdings" panose="05000000000000000000" pitchFamily="2" charset="2"/>
              <a:buChar char="q"/>
            </a:pPr>
            <a:r>
              <a:rPr lang="en-US" sz="4300" b="1" i="0" dirty="0">
                <a:solidFill>
                  <a:srgbClr val="222222"/>
                </a:solidFill>
                <a:effectLst/>
                <a:latin typeface="Roboto" panose="020B0604020202020204" pitchFamily="2" charset="0"/>
              </a:rPr>
              <a:t>Control Voltage Pin :</a:t>
            </a:r>
            <a:r>
              <a:rPr lang="en-US" sz="4300" b="0" i="0" dirty="0">
                <a:solidFill>
                  <a:srgbClr val="222222"/>
                </a:solidFill>
                <a:effectLst/>
                <a:latin typeface="Roboto" panose="020B0604020202020204" pitchFamily="2" charset="0"/>
              </a:rPr>
              <a:t>Pin-5 is the control voltage pin used to control the pulse width of the output waveform and also the levels of threshold and trigger. When an external voltage is applied to this pin , then the output waveform will be modulated</a:t>
            </a:r>
          </a:p>
          <a:p>
            <a:pPr algn="just">
              <a:buClr>
                <a:schemeClr val="accent4"/>
              </a:buClr>
              <a:buFont typeface="Wingdings" panose="05000000000000000000" pitchFamily="2" charset="2"/>
              <a:buChar char="q"/>
            </a:pPr>
            <a:r>
              <a:rPr lang="en-US" sz="4300" b="1" i="0" dirty="0">
                <a:solidFill>
                  <a:srgbClr val="222222"/>
                </a:solidFill>
                <a:effectLst/>
                <a:latin typeface="Roboto" panose="020B0604020202020204" pitchFamily="2" charset="0"/>
              </a:rPr>
              <a:t>Threshold Pin :</a:t>
            </a:r>
            <a:r>
              <a:rPr lang="en-US" sz="4300" b="0" i="0" dirty="0">
                <a:solidFill>
                  <a:srgbClr val="222222"/>
                </a:solidFill>
                <a:effectLst/>
                <a:latin typeface="Roboto" panose="020B0604020202020204" pitchFamily="2" charset="0"/>
              </a:rPr>
              <a:t>Pin-6 is the threshold pin, when the voltage is applied to threshold pin, then it contrasts with a reference voltage. The set state of the FF can be depends on the amplitude of this pin.</a:t>
            </a:r>
          </a:p>
          <a:p>
            <a:pPr algn="just">
              <a:buClr>
                <a:schemeClr val="accent4"/>
              </a:buClr>
              <a:buFont typeface="Wingdings" panose="05000000000000000000" pitchFamily="2" charset="2"/>
              <a:buChar char="q"/>
            </a:pPr>
            <a:r>
              <a:rPr lang="en-US" sz="4300" b="1" i="0" dirty="0">
                <a:solidFill>
                  <a:srgbClr val="222222"/>
                </a:solidFill>
                <a:effectLst/>
                <a:latin typeface="Roboto" panose="020B0604020202020204" pitchFamily="2" charset="0"/>
              </a:rPr>
              <a:t>Discharge Pin :</a:t>
            </a:r>
            <a:r>
              <a:rPr lang="en-US" sz="4300" b="0" i="0" dirty="0">
                <a:solidFill>
                  <a:srgbClr val="222222"/>
                </a:solidFill>
                <a:effectLst/>
                <a:latin typeface="Roboto" panose="020B0604020202020204" pitchFamily="2" charset="0"/>
              </a:rPr>
              <a:t>Pin-7 is the discharge pin, when the output of the open collector discharges a capacitor between the intervals, then it toggles the output from high to low.</a:t>
            </a:r>
          </a:p>
          <a:p>
            <a:pPr algn="just">
              <a:buClr>
                <a:schemeClr val="accent4"/>
              </a:buClr>
              <a:buFont typeface="Wingdings" panose="05000000000000000000" pitchFamily="2" charset="2"/>
              <a:buChar char="q"/>
            </a:pPr>
            <a:r>
              <a:rPr lang="en-US" sz="4300" b="1" i="0" dirty="0">
                <a:solidFill>
                  <a:srgbClr val="222222"/>
                </a:solidFill>
                <a:effectLst/>
                <a:latin typeface="Roboto" panose="020B0604020202020204" pitchFamily="2" charset="0"/>
              </a:rPr>
              <a:t>Supply Terminal :</a:t>
            </a:r>
            <a:r>
              <a:rPr lang="en-US" sz="4300" b="0" i="0" dirty="0">
                <a:solidFill>
                  <a:srgbClr val="222222"/>
                </a:solidFill>
                <a:effectLst/>
                <a:latin typeface="Roboto" panose="020B0604020202020204" pitchFamily="2" charset="0"/>
              </a:rPr>
              <a:t>Pin-8 is the voltage supply pin which is used to supply the voltage to the IC with respect to the ground terminal.</a:t>
            </a:r>
          </a:p>
          <a:p>
            <a:endParaRPr lang="en-IN" dirty="0"/>
          </a:p>
        </p:txBody>
      </p:sp>
    </p:spTree>
    <p:extLst>
      <p:ext uri="{BB962C8B-B14F-4D97-AF65-F5344CB8AC3E}">
        <p14:creationId xmlns:p14="http://schemas.microsoft.com/office/powerpoint/2010/main" val="176695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7BDC7-3F0F-3E09-1F54-D50EEBC7770E}"/>
              </a:ext>
            </a:extLst>
          </p:cNvPr>
          <p:cNvSpPr>
            <a:spLocks noGrp="1"/>
          </p:cNvSpPr>
          <p:nvPr>
            <p:ph type="title"/>
          </p:nvPr>
        </p:nvSpPr>
        <p:spPr/>
        <p:txBody>
          <a:bodyPr>
            <a:normAutofit/>
          </a:bodyPr>
          <a:lstStyle/>
          <a:p>
            <a:pPr algn="ctr"/>
            <a:r>
              <a:rPr lang="en-IN" sz="4400" dirty="0"/>
              <a:t>RESISTOR</a:t>
            </a:r>
          </a:p>
        </p:txBody>
      </p:sp>
      <p:sp>
        <p:nvSpPr>
          <p:cNvPr id="3" name="Text Placeholder 2">
            <a:extLst>
              <a:ext uri="{FF2B5EF4-FFF2-40B4-BE49-F238E27FC236}">
                <a16:creationId xmlns:a16="http://schemas.microsoft.com/office/drawing/2014/main" id="{680E0A61-1481-683A-CDE3-11D5510E9F53}"/>
              </a:ext>
            </a:extLst>
          </p:cNvPr>
          <p:cNvSpPr>
            <a:spLocks noGrp="1"/>
          </p:cNvSpPr>
          <p:nvPr>
            <p:ph type="body" sz="half" idx="2"/>
          </p:nvPr>
        </p:nvSpPr>
        <p:spPr>
          <a:xfrm>
            <a:off x="1104899" y="1600200"/>
            <a:ext cx="5203371" cy="4523014"/>
          </a:xfrm>
        </p:spPr>
        <p:txBody>
          <a:bodyPr>
            <a:normAutofit fontScale="92500"/>
          </a:bodyPr>
          <a:lstStyle/>
          <a:p>
            <a:pPr marL="285750" indent="-285750">
              <a:buFont typeface="Wingdings" panose="05000000000000000000" pitchFamily="2" charset="2"/>
              <a:buChar char="Ø"/>
            </a:pPr>
            <a:r>
              <a:rPr lang="en-US" b="0" i="0" dirty="0">
                <a:solidFill>
                  <a:srgbClr val="202122"/>
                </a:solidFill>
                <a:effectLst/>
                <a:latin typeface="Arial" panose="020B0604020202020204" pitchFamily="34" charset="0"/>
              </a:rPr>
              <a:t>A </a:t>
            </a:r>
            <a:r>
              <a:rPr lang="en-US" b="1" i="0" dirty="0">
                <a:solidFill>
                  <a:srgbClr val="202122"/>
                </a:solidFill>
                <a:effectLst/>
                <a:latin typeface="Arial" panose="020B0604020202020204" pitchFamily="34" charset="0"/>
              </a:rPr>
              <a:t>resistor</a:t>
            </a:r>
            <a:r>
              <a:rPr lang="en-US" b="0" i="0" dirty="0">
                <a:solidFill>
                  <a:srgbClr val="202122"/>
                </a:solidFill>
                <a:effectLst/>
                <a:latin typeface="Arial" panose="020B0604020202020204" pitchFamily="34" charset="0"/>
              </a:rPr>
              <a:t> is a </a:t>
            </a:r>
            <a:r>
              <a:rPr lang="en-US" b="0" i="0" u="none" strike="noStrike" dirty="0">
                <a:solidFill>
                  <a:srgbClr val="0645AD"/>
                </a:solidFill>
                <a:effectLst/>
                <a:latin typeface="Arial" panose="020B0604020202020204" pitchFamily="34" charset="0"/>
                <a:hlinkClick r:id="rId2" tooltip="Passivity (engineering)"/>
              </a:rPr>
              <a:t>passive</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3" tooltip="Terminal (electronics)"/>
              </a:rPr>
              <a:t>two-terminal</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4" tooltip="Electronic component"/>
              </a:rPr>
              <a:t>electrical component</a:t>
            </a:r>
            <a:r>
              <a:rPr lang="en-US" b="0" i="0" dirty="0">
                <a:solidFill>
                  <a:srgbClr val="202122"/>
                </a:solidFill>
                <a:effectLst/>
                <a:latin typeface="Arial" panose="020B0604020202020204" pitchFamily="34" charset="0"/>
              </a:rPr>
              <a:t> that implements </a:t>
            </a:r>
            <a:r>
              <a:rPr lang="en-US" b="0" i="0" u="none" strike="noStrike" dirty="0">
                <a:solidFill>
                  <a:srgbClr val="0645AD"/>
                </a:solidFill>
                <a:effectLst/>
                <a:latin typeface="Arial" panose="020B0604020202020204" pitchFamily="34" charset="0"/>
                <a:hlinkClick r:id="rId5" tooltip="Electrical resistance"/>
              </a:rPr>
              <a:t>electrical resistance</a:t>
            </a:r>
            <a:r>
              <a:rPr lang="en-US" b="0" i="0" dirty="0">
                <a:solidFill>
                  <a:srgbClr val="202122"/>
                </a:solidFill>
                <a:effectLst/>
                <a:latin typeface="Arial" panose="020B0604020202020204" pitchFamily="34" charset="0"/>
              </a:rPr>
              <a:t> as a circuit element. In electronic circuits, resistors are used to reduce current flow, adjust signal levels, to </a:t>
            </a:r>
            <a:r>
              <a:rPr lang="en-US" b="0" i="0" u="none" strike="noStrike" dirty="0">
                <a:solidFill>
                  <a:srgbClr val="0645AD"/>
                </a:solidFill>
                <a:effectLst/>
                <a:latin typeface="Arial" panose="020B0604020202020204" pitchFamily="34" charset="0"/>
                <a:hlinkClick r:id="rId6" tooltip="Voltage divider"/>
              </a:rPr>
              <a:t>divide voltages</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7" tooltip="Biasing"/>
              </a:rPr>
              <a:t>bias</a:t>
            </a:r>
            <a:r>
              <a:rPr lang="en-US" b="0" i="0" dirty="0">
                <a:solidFill>
                  <a:srgbClr val="202122"/>
                </a:solidFill>
                <a:effectLst/>
                <a:latin typeface="Arial" panose="020B0604020202020204" pitchFamily="34" charset="0"/>
              </a:rPr>
              <a:t> active elements, and terminate </a:t>
            </a:r>
            <a:r>
              <a:rPr lang="en-US" b="0" i="0" u="none" strike="noStrike" dirty="0">
                <a:solidFill>
                  <a:srgbClr val="0645AD"/>
                </a:solidFill>
                <a:effectLst/>
                <a:latin typeface="Arial" panose="020B0604020202020204" pitchFamily="34" charset="0"/>
                <a:hlinkClick r:id="rId8" tooltip="Transmission line"/>
              </a:rPr>
              <a:t>transmission lines</a:t>
            </a:r>
            <a:r>
              <a:rPr lang="en-US" b="0" i="0" dirty="0">
                <a:solidFill>
                  <a:srgbClr val="202122"/>
                </a:solidFill>
                <a:effectLst/>
                <a:latin typeface="Arial" panose="020B0604020202020204" pitchFamily="34" charset="0"/>
              </a:rPr>
              <a:t>, among other uses. </a:t>
            </a:r>
          </a:p>
          <a:p>
            <a:pPr marL="285750" indent="-285750">
              <a:buFont typeface="Wingdings" panose="05000000000000000000" pitchFamily="2" charset="2"/>
              <a:buChar char="Ø"/>
            </a:pPr>
            <a:r>
              <a:rPr lang="en-US" b="0" i="0" dirty="0">
                <a:solidFill>
                  <a:srgbClr val="202122"/>
                </a:solidFill>
                <a:effectLst/>
                <a:latin typeface="Arial" panose="020B0604020202020204" pitchFamily="34" charset="0"/>
              </a:rPr>
              <a:t>High-power resistors that can dissipate many </a:t>
            </a:r>
            <a:r>
              <a:rPr lang="en-US" b="0" i="0" u="none" strike="noStrike" dirty="0">
                <a:solidFill>
                  <a:srgbClr val="0645AD"/>
                </a:solidFill>
                <a:effectLst/>
                <a:latin typeface="Arial" panose="020B0604020202020204" pitchFamily="34" charset="0"/>
                <a:hlinkClick r:id="rId9" tooltip="Watt"/>
              </a:rPr>
              <a:t>watts</a:t>
            </a:r>
            <a:r>
              <a:rPr lang="en-US" b="0" i="0" dirty="0">
                <a:solidFill>
                  <a:srgbClr val="202122"/>
                </a:solidFill>
                <a:effectLst/>
                <a:latin typeface="Arial" panose="020B0604020202020204" pitchFamily="34" charset="0"/>
              </a:rPr>
              <a:t> of electrical power as heat may be used as part of motor controls, in power distribution systems, or as test loads for </a:t>
            </a:r>
            <a:r>
              <a:rPr lang="en-US" b="0" i="0" u="none" strike="noStrike" dirty="0">
                <a:solidFill>
                  <a:srgbClr val="0645AD"/>
                </a:solidFill>
                <a:effectLst/>
                <a:latin typeface="Arial" panose="020B0604020202020204" pitchFamily="34" charset="0"/>
                <a:hlinkClick r:id="rId10" tooltip="Electric generator"/>
              </a:rPr>
              <a:t>generators</a:t>
            </a:r>
            <a:r>
              <a:rPr lang="en-US" b="0" i="0" dirty="0">
                <a:solidFill>
                  <a:srgbClr val="202122"/>
                </a:solidFill>
                <a:effectLst/>
                <a:latin typeface="Arial" panose="020B0604020202020204" pitchFamily="34" charset="0"/>
              </a:rPr>
              <a:t>. </a:t>
            </a:r>
          </a:p>
          <a:p>
            <a:pPr marL="285750" indent="-285750">
              <a:buFont typeface="Wingdings" panose="05000000000000000000" pitchFamily="2" charset="2"/>
              <a:buChar char="Ø"/>
            </a:pPr>
            <a:r>
              <a:rPr lang="en-US" b="0" i="0" dirty="0">
                <a:solidFill>
                  <a:srgbClr val="202122"/>
                </a:solidFill>
                <a:effectLst/>
                <a:latin typeface="Arial" panose="020B0604020202020204" pitchFamily="34" charset="0"/>
              </a:rPr>
              <a:t>Fixed resistors have resistances that only change slightly with temperature, time or operating voltage. Variable resistors can be used to adjust circuit elements (such as a volume control or a lamp dimmer), or as sensing devices for heat, light, humidity, force, or chemical activity.</a:t>
            </a:r>
            <a:endParaRPr lang="en-IN" dirty="0"/>
          </a:p>
        </p:txBody>
      </p:sp>
      <p:pic>
        <p:nvPicPr>
          <p:cNvPr id="6" name="Content Placeholder 5">
            <a:extLst>
              <a:ext uri="{FF2B5EF4-FFF2-40B4-BE49-F238E27FC236}">
                <a16:creationId xmlns:a16="http://schemas.microsoft.com/office/drawing/2014/main" id="{E7482997-FEBF-B02C-AB85-5A1C983BA4E3}"/>
              </a:ext>
            </a:extLst>
          </p:cNvPr>
          <p:cNvPicPr>
            <a:picLocks noGrp="1" noChangeAspect="1"/>
          </p:cNvPicPr>
          <p:nvPr>
            <p:ph idx="1"/>
          </p:nvPr>
        </p:nvPicPr>
        <p:blipFill>
          <a:blip r:embed="rId11">
            <a:extLst>
              <a:ext uri="{28A0092B-C50C-407E-A947-70E740481C1C}">
                <a14:useLocalDpi xmlns:a14="http://schemas.microsoft.com/office/drawing/2010/main" val="0"/>
              </a:ext>
            </a:extLst>
          </a:blip>
          <a:stretch>
            <a:fillRect/>
          </a:stretch>
        </p:blipFill>
        <p:spPr>
          <a:xfrm>
            <a:off x="6475011" y="1921329"/>
            <a:ext cx="5396933" cy="3668485"/>
          </a:xfrm>
        </p:spPr>
      </p:pic>
    </p:spTree>
    <p:extLst>
      <p:ext uri="{BB962C8B-B14F-4D97-AF65-F5344CB8AC3E}">
        <p14:creationId xmlns:p14="http://schemas.microsoft.com/office/powerpoint/2010/main" val="309715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D8C3A-B22F-C008-7752-59D48A221F8C}"/>
              </a:ext>
            </a:extLst>
          </p:cNvPr>
          <p:cNvSpPr>
            <a:spLocks noGrp="1"/>
          </p:cNvSpPr>
          <p:nvPr>
            <p:ph type="title"/>
          </p:nvPr>
        </p:nvSpPr>
        <p:spPr/>
        <p:txBody>
          <a:bodyPr>
            <a:normAutofit/>
          </a:bodyPr>
          <a:lstStyle/>
          <a:p>
            <a:pPr algn="ctr"/>
            <a:r>
              <a:rPr lang="en-IN" sz="4400" dirty="0"/>
              <a:t>DIODE</a:t>
            </a:r>
          </a:p>
        </p:txBody>
      </p:sp>
      <p:sp>
        <p:nvSpPr>
          <p:cNvPr id="3" name="Text Placeholder 2">
            <a:extLst>
              <a:ext uri="{FF2B5EF4-FFF2-40B4-BE49-F238E27FC236}">
                <a16:creationId xmlns:a16="http://schemas.microsoft.com/office/drawing/2014/main" id="{E3C8D582-046A-C0FE-F42E-2324DE313AC3}"/>
              </a:ext>
            </a:extLst>
          </p:cNvPr>
          <p:cNvSpPr>
            <a:spLocks noGrp="1"/>
          </p:cNvSpPr>
          <p:nvPr>
            <p:ph type="body" sz="half" idx="2"/>
          </p:nvPr>
        </p:nvSpPr>
        <p:spPr>
          <a:xfrm>
            <a:off x="1104899" y="1572986"/>
            <a:ext cx="5731330" cy="4495800"/>
          </a:xfrm>
        </p:spPr>
        <p:txBody>
          <a:bodyPr/>
          <a:lstStyle/>
          <a:p>
            <a:pPr marL="285750" indent="-285750" algn="l">
              <a:buClr>
                <a:srgbClr val="92D050"/>
              </a:buClr>
              <a:buFont typeface="Wingdings" panose="05000000000000000000" pitchFamily="2" charset="2"/>
              <a:buChar char="Ø"/>
            </a:pPr>
            <a:r>
              <a:rPr lang="en-US" sz="2000" b="0" i="0" dirty="0">
                <a:solidFill>
                  <a:srgbClr val="202122"/>
                </a:solidFill>
                <a:effectLst/>
                <a:latin typeface="Arial" panose="020B0604020202020204" pitchFamily="34" charset="0"/>
              </a:rPr>
              <a:t>A </a:t>
            </a:r>
            <a:r>
              <a:rPr lang="en-US" sz="2000" b="1" i="0" dirty="0">
                <a:solidFill>
                  <a:srgbClr val="202122"/>
                </a:solidFill>
                <a:effectLst/>
                <a:latin typeface="Arial" panose="020B0604020202020204" pitchFamily="34" charset="0"/>
              </a:rPr>
              <a:t>diode</a:t>
            </a:r>
            <a:r>
              <a:rPr lang="en-US" sz="2000" b="0" i="0" dirty="0">
                <a:solidFill>
                  <a:srgbClr val="202122"/>
                </a:solidFill>
                <a:effectLst/>
                <a:latin typeface="Arial" panose="020B0604020202020204" pitchFamily="34" charset="0"/>
              </a:rPr>
              <a:t> is a two-</a:t>
            </a:r>
            <a:r>
              <a:rPr lang="en-US" sz="2000" b="0" i="0" u="none" strike="noStrike" dirty="0">
                <a:solidFill>
                  <a:srgbClr val="0645AD"/>
                </a:solidFill>
                <a:effectLst/>
                <a:latin typeface="Arial" panose="020B0604020202020204" pitchFamily="34" charset="0"/>
                <a:hlinkClick r:id="rId2" tooltip="Terminal (electronics)"/>
              </a:rPr>
              <a:t>terminal</a:t>
            </a:r>
            <a:r>
              <a:rPr lang="en-US" sz="2000" b="0" i="0" dirty="0">
                <a:solidFill>
                  <a:srgbClr val="202122"/>
                </a:solidFill>
                <a:effectLst/>
                <a:latin typeface="Arial" panose="020B0604020202020204" pitchFamily="34" charset="0"/>
              </a:rPr>
              <a:t> </a:t>
            </a:r>
            <a:r>
              <a:rPr lang="en-US" sz="2000" b="0" i="0" u="none" strike="noStrike" dirty="0">
                <a:solidFill>
                  <a:srgbClr val="0645AD"/>
                </a:solidFill>
                <a:effectLst/>
                <a:latin typeface="Arial" panose="020B0604020202020204" pitchFamily="34" charset="0"/>
                <a:hlinkClick r:id="rId3" tooltip="Electronic component"/>
              </a:rPr>
              <a:t>electronic component</a:t>
            </a:r>
            <a:r>
              <a:rPr lang="en-US" sz="2000" b="0" i="0" dirty="0">
                <a:solidFill>
                  <a:srgbClr val="202122"/>
                </a:solidFill>
                <a:effectLst/>
                <a:latin typeface="Arial" panose="020B0604020202020204" pitchFamily="34" charset="0"/>
              </a:rPr>
              <a:t> that conducts </a:t>
            </a:r>
            <a:r>
              <a:rPr lang="en-US" sz="2000" b="0" i="0" u="none" strike="noStrike" dirty="0">
                <a:solidFill>
                  <a:srgbClr val="0645AD"/>
                </a:solidFill>
                <a:effectLst/>
                <a:latin typeface="Arial" panose="020B0604020202020204" pitchFamily="34" charset="0"/>
                <a:hlinkClick r:id="rId4" tooltip="Electric current"/>
              </a:rPr>
              <a:t>current</a:t>
            </a:r>
            <a:r>
              <a:rPr lang="en-US" sz="2000" b="0" i="0" dirty="0">
                <a:solidFill>
                  <a:srgbClr val="202122"/>
                </a:solidFill>
                <a:effectLst/>
                <a:latin typeface="Arial" panose="020B0604020202020204" pitchFamily="34" charset="0"/>
              </a:rPr>
              <a:t> primarily in one direction (asymmetric </a:t>
            </a:r>
            <a:r>
              <a:rPr lang="en-US" sz="2000" b="0" i="0" u="none" strike="noStrike" dirty="0">
                <a:solidFill>
                  <a:srgbClr val="0645AD"/>
                </a:solidFill>
                <a:effectLst/>
                <a:latin typeface="Arial" panose="020B0604020202020204" pitchFamily="34" charset="0"/>
                <a:hlinkClick r:id="rId5" tooltip="Electrical conductance"/>
              </a:rPr>
              <a:t>conductance</a:t>
            </a:r>
            <a:r>
              <a:rPr lang="en-US" sz="2000" b="0" i="0" dirty="0">
                <a:solidFill>
                  <a:srgbClr val="202122"/>
                </a:solidFill>
                <a:effectLst/>
                <a:latin typeface="Arial" panose="020B0604020202020204" pitchFamily="34" charset="0"/>
              </a:rPr>
              <a:t>); it has low (ideally zero) </a:t>
            </a:r>
            <a:r>
              <a:rPr lang="en-US" sz="2000" b="0" i="0" u="none" strike="noStrike" dirty="0">
                <a:solidFill>
                  <a:srgbClr val="0645AD"/>
                </a:solidFill>
                <a:effectLst/>
                <a:latin typeface="Arial" panose="020B0604020202020204" pitchFamily="34" charset="0"/>
                <a:hlinkClick r:id="rId6" tooltip="Electrical resistance and conductance"/>
              </a:rPr>
              <a:t>resistance</a:t>
            </a:r>
            <a:r>
              <a:rPr lang="en-US" sz="2000" b="0" i="0" dirty="0">
                <a:solidFill>
                  <a:srgbClr val="202122"/>
                </a:solidFill>
                <a:effectLst/>
                <a:latin typeface="Arial" panose="020B0604020202020204" pitchFamily="34" charset="0"/>
              </a:rPr>
              <a:t> in one direction, and high (ideally infinite) </a:t>
            </a:r>
            <a:r>
              <a:rPr lang="en-US" sz="2000" b="0" i="0" u="none" strike="noStrike" dirty="0">
                <a:solidFill>
                  <a:srgbClr val="0645AD"/>
                </a:solidFill>
                <a:effectLst/>
                <a:latin typeface="Arial" panose="020B0604020202020204" pitchFamily="34" charset="0"/>
                <a:hlinkClick r:id="rId6" tooltip="Electrical resistance and conductance"/>
              </a:rPr>
              <a:t>resistance</a:t>
            </a:r>
            <a:r>
              <a:rPr lang="en-US" sz="2000" b="0" i="0" dirty="0">
                <a:solidFill>
                  <a:srgbClr val="202122"/>
                </a:solidFill>
                <a:effectLst/>
                <a:latin typeface="Arial" panose="020B0604020202020204" pitchFamily="34" charset="0"/>
              </a:rPr>
              <a:t> in the other.</a:t>
            </a:r>
          </a:p>
          <a:p>
            <a:pPr marL="285750" indent="-285750" algn="l">
              <a:buClr>
                <a:srgbClr val="92D050"/>
              </a:buClr>
              <a:buFont typeface="Wingdings" panose="05000000000000000000" pitchFamily="2" charset="2"/>
              <a:buChar char="Ø"/>
            </a:pPr>
            <a:endParaRPr lang="en-US" sz="2000" dirty="0">
              <a:solidFill>
                <a:srgbClr val="202122"/>
              </a:solidFill>
              <a:latin typeface="Arial" panose="020B0604020202020204" pitchFamily="34" charset="0"/>
            </a:endParaRPr>
          </a:p>
          <a:p>
            <a:pPr marL="285750" indent="-285750" algn="l">
              <a:buClr>
                <a:srgbClr val="92D050"/>
              </a:buClr>
              <a:buFont typeface="Wingdings" panose="05000000000000000000" pitchFamily="2" charset="2"/>
              <a:buChar char="Ø"/>
            </a:pPr>
            <a:endParaRPr lang="en-US" sz="2000" b="0" i="0" dirty="0">
              <a:solidFill>
                <a:srgbClr val="202122"/>
              </a:solidFill>
              <a:effectLst/>
              <a:latin typeface="Arial" panose="020B0604020202020204" pitchFamily="34" charset="0"/>
            </a:endParaRPr>
          </a:p>
          <a:p>
            <a:pPr marL="285750" indent="-285750" algn="l">
              <a:buClr>
                <a:srgbClr val="92D050"/>
              </a:buClr>
              <a:buFont typeface="Wingdings" panose="05000000000000000000" pitchFamily="2" charset="2"/>
              <a:buChar char="Ø"/>
            </a:pPr>
            <a:r>
              <a:rPr lang="en-US" sz="2000" b="0" i="0" dirty="0">
                <a:solidFill>
                  <a:srgbClr val="202122"/>
                </a:solidFill>
                <a:effectLst/>
                <a:latin typeface="Arial" panose="020B0604020202020204" pitchFamily="34" charset="0"/>
              </a:rPr>
              <a:t>A diode </a:t>
            </a:r>
            <a:r>
              <a:rPr lang="en-US" sz="2000" b="0" i="0" u="none" strike="noStrike" dirty="0">
                <a:solidFill>
                  <a:srgbClr val="0645AD"/>
                </a:solidFill>
                <a:effectLst/>
                <a:latin typeface="Arial" panose="020B0604020202020204" pitchFamily="34" charset="0"/>
                <a:hlinkClick r:id="rId7" tooltip="Vacuum tube"/>
              </a:rPr>
              <a:t>vacuum tube</a:t>
            </a:r>
            <a:r>
              <a:rPr lang="en-US" sz="2000" b="0" i="0" dirty="0">
                <a:solidFill>
                  <a:srgbClr val="202122"/>
                </a:solidFill>
                <a:effectLst/>
                <a:latin typeface="Arial" panose="020B0604020202020204" pitchFamily="34" charset="0"/>
              </a:rPr>
              <a:t> or thermionic diode is a vacuum tube with two </a:t>
            </a:r>
            <a:r>
              <a:rPr lang="en-US" sz="2000" b="0" i="0" u="none" strike="noStrike" dirty="0">
                <a:solidFill>
                  <a:srgbClr val="0645AD"/>
                </a:solidFill>
                <a:effectLst/>
                <a:latin typeface="Arial" panose="020B0604020202020204" pitchFamily="34" charset="0"/>
                <a:hlinkClick r:id="rId8" tooltip="Electrode"/>
              </a:rPr>
              <a:t>electrodes</a:t>
            </a:r>
            <a:r>
              <a:rPr lang="en-US" sz="2000" b="0" i="0" dirty="0">
                <a:solidFill>
                  <a:srgbClr val="202122"/>
                </a:solidFill>
                <a:effectLst/>
                <a:latin typeface="Arial" panose="020B0604020202020204" pitchFamily="34" charset="0"/>
              </a:rPr>
              <a:t>, a heated </a:t>
            </a:r>
            <a:r>
              <a:rPr lang="en-US" sz="2000" b="0" i="0" u="none" strike="noStrike" dirty="0">
                <a:solidFill>
                  <a:srgbClr val="0645AD"/>
                </a:solidFill>
                <a:effectLst/>
                <a:latin typeface="Arial" panose="020B0604020202020204" pitchFamily="34" charset="0"/>
                <a:hlinkClick r:id="rId9" tooltip="Cathode"/>
              </a:rPr>
              <a:t>cathode</a:t>
            </a:r>
            <a:r>
              <a:rPr lang="en-US" sz="2000" b="0" i="0" dirty="0">
                <a:solidFill>
                  <a:srgbClr val="202122"/>
                </a:solidFill>
                <a:effectLst/>
                <a:latin typeface="Arial" panose="020B0604020202020204" pitchFamily="34" charset="0"/>
              </a:rPr>
              <a:t> and a </a:t>
            </a:r>
            <a:r>
              <a:rPr lang="en-US" sz="2000" b="0" i="0" u="none" strike="noStrike" dirty="0">
                <a:solidFill>
                  <a:srgbClr val="0645AD"/>
                </a:solidFill>
                <a:effectLst/>
                <a:latin typeface="Arial" panose="020B0604020202020204" pitchFamily="34" charset="0"/>
                <a:hlinkClick r:id="rId10" tooltip="Plate electrode"/>
              </a:rPr>
              <a:t>plate</a:t>
            </a:r>
            <a:r>
              <a:rPr lang="en-US" sz="2000" b="0" i="0" dirty="0">
                <a:solidFill>
                  <a:srgbClr val="202122"/>
                </a:solidFill>
                <a:effectLst/>
                <a:latin typeface="Arial" panose="020B0604020202020204" pitchFamily="34" charset="0"/>
              </a:rPr>
              <a:t>, in which electrons can flow in only one direction, from cathode to plate.</a:t>
            </a:r>
          </a:p>
          <a:p>
            <a:endParaRPr lang="en-IN" dirty="0"/>
          </a:p>
        </p:txBody>
      </p:sp>
      <p:pic>
        <p:nvPicPr>
          <p:cNvPr id="6" name="Content Placeholder 5">
            <a:extLst>
              <a:ext uri="{FF2B5EF4-FFF2-40B4-BE49-F238E27FC236}">
                <a16:creationId xmlns:a16="http://schemas.microsoft.com/office/drawing/2014/main" id="{EAC90C2F-00BF-3587-3211-DC0C53BB93B3}"/>
              </a:ext>
            </a:extLst>
          </p:cNvPr>
          <p:cNvPicPr>
            <a:picLocks noGrp="1" noChangeAspect="1"/>
          </p:cNvPicPr>
          <p:nvPr>
            <p:ph idx="1"/>
          </p:nvPr>
        </p:nvPicPr>
        <p:blipFill>
          <a:blip r:embed="rId11">
            <a:extLst>
              <a:ext uri="{28A0092B-C50C-407E-A947-70E740481C1C}">
                <a14:useLocalDpi xmlns:a14="http://schemas.microsoft.com/office/drawing/2010/main" val="0"/>
              </a:ext>
            </a:extLst>
          </a:blip>
          <a:stretch>
            <a:fillRect/>
          </a:stretch>
        </p:blipFill>
        <p:spPr>
          <a:xfrm>
            <a:off x="7233557" y="2182585"/>
            <a:ext cx="4594676" cy="3292929"/>
          </a:xfrm>
        </p:spPr>
      </p:pic>
    </p:spTree>
    <p:extLst>
      <p:ext uri="{BB962C8B-B14F-4D97-AF65-F5344CB8AC3E}">
        <p14:creationId xmlns:p14="http://schemas.microsoft.com/office/powerpoint/2010/main" val="96533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40B92-E006-252E-EA8E-D83EE5738EA5}"/>
              </a:ext>
            </a:extLst>
          </p:cNvPr>
          <p:cNvSpPr>
            <a:spLocks noGrp="1"/>
          </p:cNvSpPr>
          <p:nvPr>
            <p:ph type="title"/>
          </p:nvPr>
        </p:nvSpPr>
        <p:spPr/>
        <p:txBody>
          <a:bodyPr>
            <a:normAutofit/>
          </a:bodyPr>
          <a:lstStyle/>
          <a:p>
            <a:pPr algn="ctr"/>
            <a:r>
              <a:rPr lang="en-IN" sz="4400" dirty="0"/>
              <a:t>CAPACITOR</a:t>
            </a:r>
          </a:p>
        </p:txBody>
      </p:sp>
      <p:sp>
        <p:nvSpPr>
          <p:cNvPr id="3" name="Text Placeholder 2">
            <a:extLst>
              <a:ext uri="{FF2B5EF4-FFF2-40B4-BE49-F238E27FC236}">
                <a16:creationId xmlns:a16="http://schemas.microsoft.com/office/drawing/2014/main" id="{4D7CD536-F29A-29B8-63A1-87AC018207FE}"/>
              </a:ext>
            </a:extLst>
          </p:cNvPr>
          <p:cNvSpPr>
            <a:spLocks noGrp="1"/>
          </p:cNvSpPr>
          <p:nvPr>
            <p:ph type="body" sz="half" idx="2"/>
          </p:nvPr>
        </p:nvSpPr>
        <p:spPr>
          <a:xfrm>
            <a:off x="1104900" y="1600199"/>
            <a:ext cx="6068786" cy="4882243"/>
          </a:xfrm>
        </p:spPr>
        <p:txBody>
          <a:bodyPr>
            <a:normAutofit/>
          </a:bodyPr>
          <a:lstStyle/>
          <a:p>
            <a:pPr marL="285750" indent="-285750" algn="l">
              <a:buClr>
                <a:srgbClr val="92D050"/>
              </a:buClr>
              <a:buFont typeface="Wingdings" panose="05000000000000000000" pitchFamily="2" charset="2"/>
              <a:buChar char="Ø"/>
            </a:pPr>
            <a:r>
              <a:rPr lang="en-US" b="0" i="0" dirty="0">
                <a:solidFill>
                  <a:srgbClr val="202122"/>
                </a:solidFill>
                <a:effectLst/>
                <a:latin typeface="Arial" panose="020B0604020202020204" pitchFamily="34" charset="0"/>
              </a:rPr>
              <a:t>A </a:t>
            </a:r>
            <a:r>
              <a:rPr lang="en-US" b="1" i="0" dirty="0">
                <a:solidFill>
                  <a:srgbClr val="202122"/>
                </a:solidFill>
                <a:effectLst/>
                <a:latin typeface="Arial" panose="020B0604020202020204" pitchFamily="34" charset="0"/>
              </a:rPr>
              <a:t>capacitor</a:t>
            </a:r>
            <a:r>
              <a:rPr lang="en-US" b="0" i="0" dirty="0">
                <a:solidFill>
                  <a:srgbClr val="202122"/>
                </a:solidFill>
                <a:effectLst/>
                <a:latin typeface="Arial" panose="020B0604020202020204" pitchFamily="34" charset="0"/>
              </a:rPr>
              <a:t> is a device that stores </a:t>
            </a:r>
            <a:r>
              <a:rPr lang="en-US" b="0" i="0" u="none" strike="noStrike" dirty="0">
                <a:solidFill>
                  <a:srgbClr val="0645AD"/>
                </a:solidFill>
                <a:effectLst/>
                <a:latin typeface="Arial" panose="020B0604020202020204" pitchFamily="34" charset="0"/>
                <a:hlinkClick r:id="rId2" tooltip="Electrical energy"/>
              </a:rPr>
              <a:t>electrical energy</a:t>
            </a:r>
            <a:r>
              <a:rPr lang="en-US" b="0" i="0" dirty="0">
                <a:solidFill>
                  <a:srgbClr val="202122"/>
                </a:solidFill>
                <a:effectLst/>
                <a:latin typeface="Arial" panose="020B0604020202020204" pitchFamily="34" charset="0"/>
              </a:rPr>
              <a:t> in an </a:t>
            </a:r>
            <a:r>
              <a:rPr lang="en-US" b="0" i="0" u="none" strike="noStrike" dirty="0">
                <a:solidFill>
                  <a:srgbClr val="0645AD"/>
                </a:solidFill>
                <a:effectLst/>
                <a:latin typeface="Arial" panose="020B0604020202020204" pitchFamily="34" charset="0"/>
                <a:hlinkClick r:id="rId3" tooltip="Electric field"/>
              </a:rPr>
              <a:t>electric field</a:t>
            </a:r>
            <a:r>
              <a:rPr lang="en-US" b="0" i="0" dirty="0">
                <a:solidFill>
                  <a:srgbClr val="202122"/>
                </a:solidFill>
                <a:effectLst/>
                <a:latin typeface="Arial" panose="020B0604020202020204" pitchFamily="34" charset="0"/>
              </a:rPr>
              <a:t>. It is a </a:t>
            </a:r>
            <a:r>
              <a:rPr lang="en-US" b="0" i="0" u="none" strike="noStrike" dirty="0">
                <a:solidFill>
                  <a:srgbClr val="0645AD"/>
                </a:solidFill>
                <a:effectLst/>
                <a:latin typeface="Arial" panose="020B0604020202020204" pitchFamily="34" charset="0"/>
                <a:hlinkClick r:id="rId4" tooltip="Passivity (engineering)"/>
              </a:rPr>
              <a:t>passive</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5" tooltip="Electronic component"/>
              </a:rPr>
              <a:t>electronic component</a:t>
            </a:r>
            <a:r>
              <a:rPr lang="en-US" b="0" i="0" dirty="0">
                <a:solidFill>
                  <a:srgbClr val="202122"/>
                </a:solidFill>
                <a:effectLst/>
                <a:latin typeface="Arial" panose="020B0604020202020204" pitchFamily="34" charset="0"/>
              </a:rPr>
              <a:t> with two </a:t>
            </a:r>
            <a:r>
              <a:rPr lang="en-US" b="0" i="0" u="none" strike="noStrike" dirty="0">
                <a:solidFill>
                  <a:srgbClr val="0645AD"/>
                </a:solidFill>
                <a:effectLst/>
                <a:latin typeface="Arial" panose="020B0604020202020204" pitchFamily="34" charset="0"/>
                <a:hlinkClick r:id="rId6" tooltip="Terminal (electronics)"/>
              </a:rPr>
              <a:t>terminals</a:t>
            </a:r>
            <a:r>
              <a:rPr lang="en-US" b="0" i="0" dirty="0">
                <a:solidFill>
                  <a:srgbClr val="202122"/>
                </a:solidFill>
                <a:effectLst/>
                <a:latin typeface="Arial" panose="020B0604020202020204" pitchFamily="34" charset="0"/>
              </a:rPr>
              <a:t>.</a:t>
            </a:r>
          </a:p>
          <a:p>
            <a:pPr marL="285750" indent="-285750" algn="l">
              <a:buClr>
                <a:srgbClr val="92D050"/>
              </a:buClr>
              <a:buFont typeface="Wingdings" panose="05000000000000000000" pitchFamily="2" charset="2"/>
              <a:buChar char="Ø"/>
            </a:pPr>
            <a:endParaRPr lang="en-US" b="0" i="0" dirty="0">
              <a:solidFill>
                <a:srgbClr val="202122"/>
              </a:solidFill>
              <a:effectLst/>
              <a:latin typeface="Arial" panose="020B0604020202020204" pitchFamily="34" charset="0"/>
            </a:endParaRPr>
          </a:p>
          <a:p>
            <a:pPr marL="285750" indent="-285750" algn="l">
              <a:buClr>
                <a:srgbClr val="92D050"/>
              </a:buClr>
              <a:buFont typeface="Wingdings" panose="05000000000000000000" pitchFamily="2" charset="2"/>
              <a:buChar char="Ø"/>
            </a:pPr>
            <a:r>
              <a:rPr lang="en-US" b="0" i="0" dirty="0">
                <a:solidFill>
                  <a:srgbClr val="202122"/>
                </a:solidFill>
                <a:effectLst/>
                <a:latin typeface="Arial" panose="020B0604020202020204" pitchFamily="34" charset="0"/>
              </a:rPr>
              <a:t>The effect of a capacitor is known as </a:t>
            </a:r>
            <a:r>
              <a:rPr lang="en-US" b="0" i="0" u="none" strike="noStrike" dirty="0">
                <a:solidFill>
                  <a:srgbClr val="0645AD"/>
                </a:solidFill>
                <a:effectLst/>
                <a:latin typeface="Arial" panose="020B0604020202020204" pitchFamily="34" charset="0"/>
                <a:hlinkClick r:id="rId7" tooltip="Capacitance"/>
              </a:rPr>
              <a:t>capacitance</a:t>
            </a:r>
            <a:r>
              <a:rPr lang="en-US" b="0" i="0" dirty="0">
                <a:solidFill>
                  <a:srgbClr val="202122"/>
                </a:solidFill>
                <a:effectLst/>
                <a:latin typeface="Arial" panose="020B0604020202020204" pitchFamily="34" charset="0"/>
              </a:rPr>
              <a:t>. While some capacitance exists between any two electrical conductors in proximity in a </a:t>
            </a:r>
            <a:r>
              <a:rPr lang="en-US" b="0" i="0" u="none" strike="noStrike" dirty="0">
                <a:solidFill>
                  <a:srgbClr val="0645AD"/>
                </a:solidFill>
                <a:effectLst/>
                <a:latin typeface="Arial" panose="020B0604020202020204" pitchFamily="34" charset="0"/>
                <a:hlinkClick r:id="rId8" tooltip="Electric circuit"/>
              </a:rPr>
              <a:t>circuit</a:t>
            </a:r>
            <a:r>
              <a:rPr lang="en-US" b="0" i="0" dirty="0">
                <a:solidFill>
                  <a:srgbClr val="202122"/>
                </a:solidFill>
                <a:effectLst/>
                <a:latin typeface="Arial" panose="020B0604020202020204" pitchFamily="34" charset="0"/>
              </a:rPr>
              <a:t>, a capacitor is a component designed to add capacitance to a circuit. The capacitor was originally known as a </a:t>
            </a:r>
            <a:r>
              <a:rPr lang="en-US" b="1" i="0" dirty="0">
                <a:solidFill>
                  <a:srgbClr val="202122"/>
                </a:solidFill>
                <a:effectLst/>
                <a:latin typeface="Arial" panose="020B0604020202020204" pitchFamily="34" charset="0"/>
              </a:rPr>
              <a:t>condenser</a:t>
            </a:r>
            <a:r>
              <a:rPr lang="en-US" b="0" i="0" dirty="0">
                <a:solidFill>
                  <a:srgbClr val="202122"/>
                </a:solidFill>
                <a:effectLst/>
                <a:latin typeface="Arial" panose="020B0604020202020204" pitchFamily="34" charset="0"/>
              </a:rPr>
              <a:t> or </a:t>
            </a:r>
            <a:r>
              <a:rPr lang="en-US" b="1" i="0" dirty="0" err="1">
                <a:solidFill>
                  <a:srgbClr val="202122"/>
                </a:solidFill>
                <a:effectLst/>
                <a:latin typeface="Arial" panose="020B0604020202020204" pitchFamily="34" charset="0"/>
              </a:rPr>
              <a:t>condensator</a:t>
            </a:r>
            <a:r>
              <a:rPr lang="en-US" b="1" i="0" dirty="0">
                <a:solidFill>
                  <a:srgbClr val="202122"/>
                </a:solidFill>
                <a:effectLst/>
                <a:latin typeface="Arial" panose="020B0604020202020204" pitchFamily="34" charset="0"/>
              </a:rPr>
              <a:t> . </a:t>
            </a:r>
          </a:p>
          <a:p>
            <a:pPr marL="285750" indent="-285750" algn="l">
              <a:buClr>
                <a:srgbClr val="92D050"/>
              </a:buClr>
              <a:buFont typeface="Wingdings" panose="05000000000000000000" pitchFamily="2" charset="2"/>
              <a:buChar char="Ø"/>
            </a:pPr>
            <a:endParaRPr lang="en-US" b="1" i="0" dirty="0">
              <a:solidFill>
                <a:srgbClr val="202122"/>
              </a:solidFill>
              <a:effectLst/>
              <a:latin typeface="Arial" panose="020B0604020202020204" pitchFamily="34" charset="0"/>
            </a:endParaRPr>
          </a:p>
          <a:p>
            <a:pPr marL="285750" indent="-285750" algn="l">
              <a:buClr>
                <a:srgbClr val="92D050"/>
              </a:buClr>
              <a:buFont typeface="Wingdings" panose="05000000000000000000" pitchFamily="2" charset="2"/>
              <a:buChar char="Ø"/>
            </a:pPr>
            <a:r>
              <a:rPr lang="en-US" b="0" i="0" dirty="0">
                <a:solidFill>
                  <a:srgbClr val="202122"/>
                </a:solidFill>
                <a:effectLst/>
                <a:latin typeface="Arial" panose="020B0604020202020204" pitchFamily="34" charset="0"/>
              </a:rPr>
              <a:t>This name and its </a:t>
            </a:r>
            <a:r>
              <a:rPr lang="en-US" b="0" i="0" u="none" strike="noStrike" dirty="0">
                <a:solidFill>
                  <a:srgbClr val="0645AD"/>
                </a:solidFill>
                <a:effectLst/>
                <a:latin typeface="Arial" panose="020B0604020202020204" pitchFamily="34" charset="0"/>
                <a:hlinkClick r:id="rId9" tooltip="Cognate"/>
              </a:rPr>
              <a:t>cognates</a:t>
            </a:r>
            <a:r>
              <a:rPr lang="en-US" b="0" i="0" dirty="0">
                <a:solidFill>
                  <a:srgbClr val="202122"/>
                </a:solidFill>
                <a:effectLst/>
                <a:latin typeface="Arial" panose="020B0604020202020204" pitchFamily="34" charset="0"/>
              </a:rPr>
              <a:t> are still </a:t>
            </a:r>
            <a:r>
              <a:rPr lang="en-US" b="0" i="0" u="none" strike="noStrike" dirty="0">
                <a:solidFill>
                  <a:srgbClr val="3366BB"/>
                </a:solidFill>
                <a:effectLst/>
                <a:latin typeface="Arial" panose="020B0604020202020204" pitchFamily="34" charset="0"/>
                <a:hlinkClick r:id="rId10" tooltip="wikt:capacitor"/>
              </a:rPr>
              <a:t>widely used in many languages</a:t>
            </a:r>
            <a:r>
              <a:rPr lang="en-US" b="0" i="0" dirty="0">
                <a:solidFill>
                  <a:srgbClr val="202122"/>
                </a:solidFill>
                <a:effectLst/>
                <a:latin typeface="Arial" panose="020B0604020202020204" pitchFamily="34" charset="0"/>
              </a:rPr>
              <a:t>, but rarely in English, one notable exception being </a:t>
            </a:r>
            <a:r>
              <a:rPr lang="en-US" b="0" i="0" u="none" strike="noStrike" dirty="0">
                <a:solidFill>
                  <a:srgbClr val="0645AD"/>
                </a:solidFill>
                <a:effectLst/>
                <a:latin typeface="Arial" panose="020B0604020202020204" pitchFamily="34" charset="0"/>
                <a:hlinkClick r:id="rId11" tooltip="Condenser microphones"/>
              </a:rPr>
              <a:t>condenser microphones</a:t>
            </a:r>
            <a:r>
              <a:rPr lang="en-US" b="0" i="0" dirty="0">
                <a:solidFill>
                  <a:srgbClr val="202122"/>
                </a:solidFill>
                <a:effectLst/>
                <a:latin typeface="Arial" panose="020B0604020202020204" pitchFamily="34" charset="0"/>
              </a:rPr>
              <a:t>, also called capacitor microphones.</a:t>
            </a:r>
          </a:p>
          <a:p>
            <a:endParaRPr lang="en-IN" dirty="0"/>
          </a:p>
        </p:txBody>
      </p:sp>
      <p:pic>
        <p:nvPicPr>
          <p:cNvPr id="6" name="Content Placeholder 5">
            <a:extLst>
              <a:ext uri="{FF2B5EF4-FFF2-40B4-BE49-F238E27FC236}">
                <a16:creationId xmlns:a16="http://schemas.microsoft.com/office/drawing/2014/main" id="{671A2771-89AE-5672-43B0-B8F3BC355F74}"/>
              </a:ext>
            </a:extLst>
          </p:cNvPr>
          <p:cNvPicPr>
            <a:picLocks noGrp="1" noChangeAspect="1"/>
          </p:cNvPicPr>
          <p:nvPr>
            <p:ph idx="1"/>
          </p:nvPr>
        </p:nvPicPr>
        <p:blipFill>
          <a:blip r:embed="rId12">
            <a:extLst>
              <a:ext uri="{28A0092B-C50C-407E-A947-70E740481C1C}">
                <a14:useLocalDpi xmlns:a14="http://schemas.microsoft.com/office/drawing/2010/main" val="0"/>
              </a:ext>
            </a:extLst>
          </a:blip>
          <a:stretch>
            <a:fillRect/>
          </a:stretch>
        </p:blipFill>
        <p:spPr>
          <a:xfrm>
            <a:off x="7526338" y="1866900"/>
            <a:ext cx="3718605" cy="3718605"/>
          </a:xfrm>
        </p:spPr>
      </p:pic>
    </p:spTree>
    <p:extLst>
      <p:ext uri="{BB962C8B-B14F-4D97-AF65-F5344CB8AC3E}">
        <p14:creationId xmlns:p14="http://schemas.microsoft.com/office/powerpoint/2010/main" val="236670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8CE0E-7087-15BD-274F-2FE2364D95D7}"/>
              </a:ext>
            </a:extLst>
          </p:cNvPr>
          <p:cNvSpPr>
            <a:spLocks noGrp="1"/>
          </p:cNvSpPr>
          <p:nvPr>
            <p:ph type="title"/>
          </p:nvPr>
        </p:nvSpPr>
        <p:spPr/>
        <p:txBody>
          <a:bodyPr>
            <a:normAutofit/>
          </a:bodyPr>
          <a:lstStyle/>
          <a:p>
            <a:pPr algn="ctr"/>
            <a:r>
              <a:rPr lang="en-IN" sz="4400" dirty="0"/>
              <a:t>TRANSISTOR</a:t>
            </a:r>
          </a:p>
        </p:txBody>
      </p:sp>
      <p:sp>
        <p:nvSpPr>
          <p:cNvPr id="3" name="Text Placeholder 2">
            <a:extLst>
              <a:ext uri="{FF2B5EF4-FFF2-40B4-BE49-F238E27FC236}">
                <a16:creationId xmlns:a16="http://schemas.microsoft.com/office/drawing/2014/main" id="{93494EEA-F1D6-BE7C-001B-0333C109705A}"/>
              </a:ext>
            </a:extLst>
          </p:cNvPr>
          <p:cNvSpPr>
            <a:spLocks noGrp="1"/>
          </p:cNvSpPr>
          <p:nvPr>
            <p:ph type="body" sz="half" idx="2"/>
          </p:nvPr>
        </p:nvSpPr>
        <p:spPr>
          <a:xfrm>
            <a:off x="1104899" y="1600200"/>
            <a:ext cx="5132615" cy="4631872"/>
          </a:xfrm>
        </p:spPr>
        <p:txBody>
          <a:bodyPr>
            <a:normAutofit lnSpcReduction="10000"/>
          </a:bodyPr>
          <a:lstStyle/>
          <a:p>
            <a:pPr marL="285750" indent="-285750">
              <a:buClr>
                <a:srgbClr val="92D050"/>
              </a:buClr>
              <a:buFont typeface="Wingdings" panose="05000000000000000000" pitchFamily="2" charset="2"/>
              <a:buChar char="Ø"/>
            </a:pPr>
            <a:r>
              <a:rPr lang="en-US" b="0" i="0" dirty="0">
                <a:solidFill>
                  <a:srgbClr val="202122"/>
                </a:solidFill>
                <a:effectLst/>
                <a:latin typeface="Arial" panose="020B0604020202020204" pitchFamily="34" charset="0"/>
              </a:rPr>
              <a:t>A </a:t>
            </a:r>
            <a:r>
              <a:rPr lang="en-US" b="1" i="0" dirty="0">
                <a:solidFill>
                  <a:srgbClr val="202122"/>
                </a:solidFill>
                <a:effectLst/>
                <a:latin typeface="Arial" panose="020B0604020202020204" pitchFamily="34" charset="0"/>
              </a:rPr>
              <a:t>transistor</a:t>
            </a:r>
            <a:r>
              <a:rPr lang="en-US" b="0" i="0" dirty="0">
                <a:solidFill>
                  <a:srgbClr val="202122"/>
                </a:solidFill>
                <a:effectLst/>
                <a:latin typeface="Arial" panose="020B0604020202020204" pitchFamily="34" charset="0"/>
              </a:rPr>
              <a:t> is a </a:t>
            </a:r>
            <a:r>
              <a:rPr lang="en-US" b="0" i="0" u="none" strike="noStrike" dirty="0">
                <a:solidFill>
                  <a:srgbClr val="0645AD"/>
                </a:solidFill>
                <a:effectLst/>
                <a:latin typeface="Arial" panose="020B0604020202020204" pitchFamily="34" charset="0"/>
                <a:hlinkClick r:id="rId2" tooltip="Semiconductor device"/>
              </a:rPr>
              <a:t>semiconductor device</a:t>
            </a:r>
            <a:r>
              <a:rPr lang="en-US" b="0" i="0" dirty="0">
                <a:solidFill>
                  <a:srgbClr val="202122"/>
                </a:solidFill>
                <a:effectLst/>
                <a:latin typeface="Arial" panose="020B0604020202020204" pitchFamily="34" charset="0"/>
              </a:rPr>
              <a:t> used to </a:t>
            </a:r>
            <a:r>
              <a:rPr lang="en-US" b="0" i="0" u="none" strike="noStrike" dirty="0">
                <a:solidFill>
                  <a:srgbClr val="0645AD"/>
                </a:solidFill>
                <a:effectLst/>
                <a:latin typeface="Arial" panose="020B0604020202020204" pitchFamily="34" charset="0"/>
                <a:hlinkClick r:id="rId3" tooltip="Electronic amplifier"/>
              </a:rPr>
              <a:t>amplify</a:t>
            </a:r>
            <a:r>
              <a:rPr lang="en-US" b="0" i="0" u="none" strike="noStrike" dirty="0">
                <a:solidFill>
                  <a:srgbClr val="0645AD"/>
                </a:solidFill>
                <a:effectLst/>
                <a:latin typeface="Arial" panose="020B0604020202020204" pitchFamily="34" charset="0"/>
              </a:rPr>
              <a:t>  </a:t>
            </a:r>
            <a:r>
              <a:rPr lang="en-US" b="0" i="0" dirty="0">
                <a:solidFill>
                  <a:srgbClr val="202122"/>
                </a:solidFill>
                <a:effectLst/>
                <a:latin typeface="Arial" panose="020B0604020202020204" pitchFamily="34" charset="0"/>
              </a:rPr>
              <a:t>or </a:t>
            </a:r>
            <a:r>
              <a:rPr lang="en-US" b="0" i="0" u="none" strike="noStrike" dirty="0">
                <a:solidFill>
                  <a:srgbClr val="0645AD"/>
                </a:solidFill>
                <a:effectLst/>
                <a:latin typeface="Arial" panose="020B0604020202020204" pitchFamily="34" charset="0"/>
                <a:hlinkClick r:id="rId4" tooltip="Electronic switch"/>
              </a:rPr>
              <a:t>switch</a:t>
            </a:r>
            <a:r>
              <a:rPr lang="en-US" b="0" i="0" dirty="0">
                <a:solidFill>
                  <a:srgbClr val="202122"/>
                </a:solidFill>
                <a:effectLst/>
                <a:latin typeface="Arial" panose="020B0604020202020204" pitchFamily="34" charset="0"/>
              </a:rPr>
              <a:t> electrical signals and </a:t>
            </a:r>
            <a:r>
              <a:rPr lang="en-US" b="0" i="0" u="none" strike="noStrike" dirty="0">
                <a:solidFill>
                  <a:srgbClr val="0645AD"/>
                </a:solidFill>
                <a:effectLst/>
                <a:latin typeface="Arial" panose="020B0604020202020204" pitchFamily="34" charset="0"/>
                <a:hlinkClick r:id="rId5" tooltip="Electrical power"/>
              </a:rPr>
              <a:t>power</a:t>
            </a:r>
            <a:r>
              <a:rPr lang="en-US" b="0" i="0" dirty="0">
                <a:solidFill>
                  <a:srgbClr val="202122"/>
                </a:solidFill>
                <a:effectLst/>
                <a:latin typeface="Arial" panose="020B0604020202020204" pitchFamily="34" charset="0"/>
              </a:rPr>
              <a:t>. </a:t>
            </a:r>
          </a:p>
          <a:p>
            <a:pPr marL="285750" indent="-285750">
              <a:buClr>
                <a:srgbClr val="92D050"/>
              </a:buClr>
              <a:buFont typeface="Wingdings" panose="05000000000000000000" pitchFamily="2" charset="2"/>
              <a:buChar char="Ø"/>
            </a:pPr>
            <a:r>
              <a:rPr lang="en-US" b="0" i="0" dirty="0">
                <a:solidFill>
                  <a:srgbClr val="202122"/>
                </a:solidFill>
                <a:effectLst/>
                <a:latin typeface="Arial" panose="020B0604020202020204" pitchFamily="34" charset="0"/>
              </a:rPr>
              <a:t>The transistor is one of the basic building blocks of modern </a:t>
            </a:r>
            <a:r>
              <a:rPr lang="en-US" b="0" i="0" u="none" strike="noStrike" dirty="0">
                <a:solidFill>
                  <a:srgbClr val="0645AD"/>
                </a:solidFill>
                <a:effectLst/>
                <a:latin typeface="Arial" panose="020B0604020202020204" pitchFamily="34" charset="0"/>
                <a:hlinkClick r:id="rId6" tooltip="Electronics"/>
              </a:rPr>
              <a:t>electronics</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7"/>
              </a:rPr>
              <a:t>[1]</a:t>
            </a:r>
            <a:r>
              <a:rPr lang="en-US" b="0" i="0" dirty="0">
                <a:solidFill>
                  <a:srgbClr val="202122"/>
                </a:solidFill>
                <a:effectLst/>
                <a:latin typeface="Arial" panose="020B0604020202020204" pitchFamily="34" charset="0"/>
              </a:rPr>
              <a:t> It is composed of </a:t>
            </a:r>
            <a:r>
              <a:rPr lang="en-US" b="0" i="0" u="none" strike="noStrike" dirty="0">
                <a:solidFill>
                  <a:srgbClr val="0645AD"/>
                </a:solidFill>
                <a:effectLst/>
                <a:latin typeface="Arial" panose="020B0604020202020204" pitchFamily="34" charset="0"/>
                <a:hlinkClick r:id="rId8" tooltip="Semiconductor material"/>
              </a:rPr>
              <a:t>semiconductor material</a:t>
            </a:r>
            <a:r>
              <a:rPr lang="en-US" b="0" i="0" dirty="0">
                <a:solidFill>
                  <a:srgbClr val="202122"/>
                </a:solidFill>
                <a:effectLst/>
                <a:latin typeface="Arial" panose="020B0604020202020204" pitchFamily="34" charset="0"/>
              </a:rPr>
              <a:t>, usually with at least three </a:t>
            </a:r>
            <a:r>
              <a:rPr lang="en-US" b="0" i="0" u="none" strike="noStrike" dirty="0">
                <a:solidFill>
                  <a:srgbClr val="0645AD"/>
                </a:solidFill>
                <a:effectLst/>
                <a:latin typeface="Arial" panose="020B0604020202020204" pitchFamily="34" charset="0"/>
                <a:hlinkClick r:id="rId9" tooltip="Terminal (electronics)"/>
              </a:rPr>
              <a:t>terminals</a:t>
            </a:r>
            <a:r>
              <a:rPr lang="en-US" b="0" i="0" dirty="0">
                <a:solidFill>
                  <a:srgbClr val="202122"/>
                </a:solidFill>
                <a:effectLst/>
                <a:latin typeface="Arial" panose="020B0604020202020204" pitchFamily="34" charset="0"/>
              </a:rPr>
              <a:t> for connection to an electronic circuit. </a:t>
            </a:r>
          </a:p>
          <a:p>
            <a:pPr marL="285750" indent="-285750">
              <a:buClr>
                <a:srgbClr val="92D050"/>
              </a:buClr>
              <a:buFont typeface="Wingdings" panose="05000000000000000000" pitchFamily="2" charset="2"/>
              <a:buChar char="Ø"/>
            </a:pPr>
            <a:r>
              <a:rPr lang="en-US" b="0" i="0" dirty="0">
                <a:solidFill>
                  <a:srgbClr val="202122"/>
                </a:solidFill>
                <a:effectLst/>
                <a:latin typeface="Arial" panose="020B0604020202020204" pitchFamily="34" charset="0"/>
              </a:rPr>
              <a:t>A </a:t>
            </a:r>
            <a:r>
              <a:rPr lang="en-US" b="0" i="0" u="none" strike="noStrike" dirty="0">
                <a:solidFill>
                  <a:srgbClr val="0645AD"/>
                </a:solidFill>
                <a:effectLst/>
                <a:latin typeface="Arial" panose="020B0604020202020204" pitchFamily="34" charset="0"/>
                <a:hlinkClick r:id="rId10" tooltip="Voltage"/>
              </a:rPr>
              <a:t>voltage</a:t>
            </a:r>
            <a:r>
              <a:rPr lang="en-US" b="0" i="0" dirty="0">
                <a:solidFill>
                  <a:srgbClr val="202122"/>
                </a:solidFill>
                <a:effectLst/>
                <a:latin typeface="Arial" panose="020B0604020202020204" pitchFamily="34" charset="0"/>
              </a:rPr>
              <a:t> or </a:t>
            </a:r>
            <a:r>
              <a:rPr lang="en-US" b="0" i="0" u="none" strike="noStrike" dirty="0">
                <a:solidFill>
                  <a:srgbClr val="0645AD"/>
                </a:solidFill>
                <a:effectLst/>
                <a:latin typeface="Arial" panose="020B0604020202020204" pitchFamily="34" charset="0"/>
                <a:hlinkClick r:id="rId11" tooltip="Electric current"/>
              </a:rPr>
              <a:t>current</a:t>
            </a:r>
            <a:r>
              <a:rPr lang="en-US" b="0" i="0" dirty="0">
                <a:solidFill>
                  <a:srgbClr val="202122"/>
                </a:solidFill>
                <a:effectLst/>
                <a:latin typeface="Arial" panose="020B0604020202020204" pitchFamily="34" charset="0"/>
              </a:rPr>
              <a:t> applied to one pair of the transistor's terminals controls the current through another pair of terminals. Because the controlled (output) power can be higher than the controlling (input) power, a transistor can amplify a signal. </a:t>
            </a:r>
          </a:p>
          <a:p>
            <a:pPr marL="285750" indent="-285750">
              <a:buClr>
                <a:srgbClr val="92D050"/>
              </a:buClr>
              <a:buFont typeface="Wingdings" panose="05000000000000000000" pitchFamily="2" charset="2"/>
              <a:buChar char="Ø"/>
            </a:pPr>
            <a:r>
              <a:rPr lang="en-US" b="0" i="0" dirty="0">
                <a:solidFill>
                  <a:srgbClr val="202122"/>
                </a:solidFill>
                <a:effectLst/>
                <a:latin typeface="Arial" panose="020B0604020202020204" pitchFamily="34" charset="0"/>
              </a:rPr>
              <a:t>Some transistors are packaged individually, but many more are found embedded in </a:t>
            </a:r>
            <a:r>
              <a:rPr lang="en-US" b="0" i="0" u="none" strike="noStrike" dirty="0">
                <a:solidFill>
                  <a:srgbClr val="0645AD"/>
                </a:solidFill>
                <a:effectLst/>
                <a:latin typeface="Arial" panose="020B0604020202020204" pitchFamily="34" charset="0"/>
                <a:hlinkClick r:id="rId12" tooltip="Integrated circuit"/>
              </a:rPr>
              <a:t>integrated circuits</a:t>
            </a:r>
            <a:r>
              <a:rPr lang="en-US" b="0" i="0" dirty="0">
                <a:solidFill>
                  <a:srgbClr val="202122"/>
                </a:solidFill>
                <a:effectLst/>
                <a:latin typeface="Arial" panose="020B0604020202020204" pitchFamily="34" charset="0"/>
              </a:rPr>
              <a:t>.</a:t>
            </a:r>
            <a:endParaRPr lang="en-IN" dirty="0"/>
          </a:p>
        </p:txBody>
      </p:sp>
      <p:pic>
        <p:nvPicPr>
          <p:cNvPr id="6" name="Content Placeholder 5">
            <a:extLst>
              <a:ext uri="{FF2B5EF4-FFF2-40B4-BE49-F238E27FC236}">
                <a16:creationId xmlns:a16="http://schemas.microsoft.com/office/drawing/2014/main" id="{CA7D1DE1-8743-FAB8-BD21-C52C90CA471C}"/>
              </a:ext>
            </a:extLst>
          </p:cNvPr>
          <p:cNvPicPr>
            <a:picLocks noGrp="1" noChangeAspect="1"/>
          </p:cNvPicPr>
          <p:nvPr>
            <p:ph idx="1"/>
          </p:nvPr>
        </p:nvPicPr>
        <p:blipFill>
          <a:blip r:embed="rId13">
            <a:extLst>
              <a:ext uri="{28A0092B-C50C-407E-A947-70E740481C1C}">
                <a14:useLocalDpi xmlns:a14="http://schemas.microsoft.com/office/drawing/2010/main" val="0"/>
              </a:ext>
            </a:extLst>
          </a:blip>
          <a:stretch>
            <a:fillRect/>
          </a:stretch>
        </p:blipFill>
        <p:spPr>
          <a:xfrm>
            <a:off x="6333218" y="2456855"/>
            <a:ext cx="5445125" cy="2858690"/>
          </a:xfrm>
        </p:spPr>
      </p:pic>
    </p:spTree>
    <p:extLst>
      <p:ext uri="{BB962C8B-B14F-4D97-AF65-F5344CB8AC3E}">
        <p14:creationId xmlns:p14="http://schemas.microsoft.com/office/powerpoint/2010/main" val="416912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24370-0BFB-F68F-167D-A7092D9B1CFC}"/>
              </a:ext>
            </a:extLst>
          </p:cNvPr>
          <p:cNvSpPr>
            <a:spLocks noGrp="1"/>
          </p:cNvSpPr>
          <p:nvPr>
            <p:ph type="title"/>
          </p:nvPr>
        </p:nvSpPr>
        <p:spPr/>
        <p:txBody>
          <a:bodyPr>
            <a:normAutofit/>
          </a:bodyPr>
          <a:lstStyle/>
          <a:p>
            <a:pPr algn="ctr"/>
            <a:r>
              <a:rPr lang="en-IN" sz="4400" dirty="0"/>
              <a:t>DC MOTOR</a:t>
            </a:r>
          </a:p>
        </p:txBody>
      </p:sp>
      <p:sp>
        <p:nvSpPr>
          <p:cNvPr id="3" name="Text Placeholder 2">
            <a:extLst>
              <a:ext uri="{FF2B5EF4-FFF2-40B4-BE49-F238E27FC236}">
                <a16:creationId xmlns:a16="http://schemas.microsoft.com/office/drawing/2014/main" id="{A09D3D34-CDDF-D589-7EA9-F9D16BE49568}"/>
              </a:ext>
            </a:extLst>
          </p:cNvPr>
          <p:cNvSpPr>
            <a:spLocks noGrp="1"/>
          </p:cNvSpPr>
          <p:nvPr>
            <p:ph type="body" sz="half" idx="2"/>
          </p:nvPr>
        </p:nvSpPr>
        <p:spPr>
          <a:xfrm>
            <a:off x="1104899" y="1600200"/>
            <a:ext cx="5807529" cy="4403272"/>
          </a:xfrm>
        </p:spPr>
        <p:txBody>
          <a:bodyPr>
            <a:normAutofit/>
          </a:bodyPr>
          <a:lstStyle/>
          <a:p>
            <a:pPr marL="285750" indent="-285750">
              <a:buClr>
                <a:srgbClr val="92D050"/>
              </a:buClr>
              <a:buFont typeface="Wingdings" panose="05000000000000000000" pitchFamily="2" charset="2"/>
              <a:buChar char="Ø"/>
            </a:pPr>
            <a:r>
              <a:rPr lang="en-US" sz="2000" b="0" i="0" dirty="0">
                <a:solidFill>
                  <a:srgbClr val="202122"/>
                </a:solidFill>
                <a:effectLst/>
                <a:latin typeface="Arial" panose="020B0604020202020204" pitchFamily="34" charset="0"/>
              </a:rPr>
              <a:t>A </a:t>
            </a:r>
            <a:r>
              <a:rPr lang="en-US" sz="2000" b="1" i="0" dirty="0">
                <a:solidFill>
                  <a:srgbClr val="202122"/>
                </a:solidFill>
                <a:effectLst/>
                <a:latin typeface="Arial" panose="020B0604020202020204" pitchFamily="34" charset="0"/>
              </a:rPr>
              <a:t>DC motor</a:t>
            </a:r>
            <a:r>
              <a:rPr lang="en-US" sz="2000" b="0" i="0" dirty="0">
                <a:solidFill>
                  <a:srgbClr val="202122"/>
                </a:solidFill>
                <a:effectLst/>
                <a:latin typeface="Arial" panose="020B0604020202020204" pitchFamily="34" charset="0"/>
              </a:rPr>
              <a:t> is any of a class of rotary </a:t>
            </a:r>
            <a:r>
              <a:rPr lang="en-US" sz="2000" b="0" i="0" u="none" strike="noStrike" dirty="0">
                <a:solidFill>
                  <a:srgbClr val="0645AD"/>
                </a:solidFill>
                <a:effectLst/>
                <a:latin typeface="Arial" panose="020B0604020202020204" pitchFamily="34" charset="0"/>
                <a:hlinkClick r:id="rId2" tooltip="Electrical motor"/>
              </a:rPr>
              <a:t>electrical motors</a:t>
            </a:r>
            <a:r>
              <a:rPr lang="en-US" sz="2000" b="0" i="0" dirty="0">
                <a:solidFill>
                  <a:srgbClr val="202122"/>
                </a:solidFill>
                <a:effectLst/>
                <a:latin typeface="Arial" panose="020B0604020202020204" pitchFamily="34" charset="0"/>
              </a:rPr>
              <a:t> that converts direct current (DC) electrical energy into mechanical energy.</a:t>
            </a:r>
          </a:p>
          <a:p>
            <a:pPr>
              <a:buClr>
                <a:srgbClr val="92D050"/>
              </a:buClr>
            </a:pPr>
            <a:r>
              <a:rPr lang="en-US" sz="2000" b="0" i="0" dirty="0">
                <a:solidFill>
                  <a:srgbClr val="202122"/>
                </a:solidFill>
                <a:effectLst/>
                <a:latin typeface="Arial" panose="020B0604020202020204" pitchFamily="34" charset="0"/>
              </a:rPr>
              <a:t> </a:t>
            </a:r>
          </a:p>
          <a:p>
            <a:pPr marL="285750" indent="-285750">
              <a:buClr>
                <a:srgbClr val="92D050"/>
              </a:buClr>
              <a:buFont typeface="Wingdings" panose="05000000000000000000" pitchFamily="2" charset="2"/>
              <a:buChar char="Ø"/>
            </a:pPr>
            <a:r>
              <a:rPr lang="en-US" sz="2000" b="0" i="0" dirty="0">
                <a:solidFill>
                  <a:srgbClr val="202122"/>
                </a:solidFill>
                <a:effectLst/>
                <a:latin typeface="Arial" panose="020B0604020202020204" pitchFamily="34" charset="0"/>
              </a:rPr>
              <a:t>The most common types rely on the forces produced by magnetic fields. </a:t>
            </a:r>
          </a:p>
          <a:p>
            <a:pPr marL="285750" indent="-285750">
              <a:buClr>
                <a:srgbClr val="92D050"/>
              </a:buClr>
              <a:buFont typeface="Wingdings" panose="05000000000000000000" pitchFamily="2" charset="2"/>
              <a:buChar char="Ø"/>
            </a:pPr>
            <a:endParaRPr lang="en-US" sz="2000" b="0" i="0" dirty="0">
              <a:solidFill>
                <a:srgbClr val="202122"/>
              </a:solidFill>
              <a:effectLst/>
              <a:latin typeface="Arial" panose="020B0604020202020204" pitchFamily="34" charset="0"/>
            </a:endParaRPr>
          </a:p>
          <a:p>
            <a:pPr marL="285750" indent="-285750">
              <a:buClr>
                <a:srgbClr val="92D050"/>
              </a:buClr>
              <a:buFont typeface="Wingdings" panose="05000000000000000000" pitchFamily="2" charset="2"/>
              <a:buChar char="Ø"/>
            </a:pPr>
            <a:r>
              <a:rPr lang="en-US" sz="2000" b="0" i="0" dirty="0">
                <a:solidFill>
                  <a:srgbClr val="202122"/>
                </a:solidFill>
                <a:effectLst/>
                <a:latin typeface="Arial" panose="020B0604020202020204" pitchFamily="34" charset="0"/>
              </a:rPr>
              <a:t>Nearly all types of DC motors have some internal mechanism, either electromechanical or electronic, to periodically change the direction of current in part of the motor.</a:t>
            </a:r>
            <a:endParaRPr lang="en-IN" sz="2000" dirty="0"/>
          </a:p>
        </p:txBody>
      </p:sp>
      <p:pic>
        <p:nvPicPr>
          <p:cNvPr id="6" name="Content Placeholder 5">
            <a:extLst>
              <a:ext uri="{FF2B5EF4-FFF2-40B4-BE49-F238E27FC236}">
                <a16:creationId xmlns:a16="http://schemas.microsoft.com/office/drawing/2014/main" id="{4A9C7F42-50CD-AB22-3857-A3F26D8501C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55328" y="2036703"/>
            <a:ext cx="4702629" cy="3053580"/>
          </a:xfrm>
        </p:spPr>
      </p:pic>
    </p:spTree>
    <p:extLst>
      <p:ext uri="{BB962C8B-B14F-4D97-AF65-F5344CB8AC3E}">
        <p14:creationId xmlns:p14="http://schemas.microsoft.com/office/powerpoint/2010/main" val="37293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04900" y="2292094"/>
            <a:ext cx="5734050" cy="2219691"/>
          </a:xfrm>
        </p:spPr>
        <p:txBody>
          <a:bodyPr anchor="ctr"/>
          <a:lstStyle/>
          <a:p>
            <a:r>
              <a:rPr lang="en-US" dirty="0"/>
              <a:t>Dc motor speed controller using 555ic timer</a:t>
            </a:r>
          </a:p>
        </p:txBody>
      </p:sp>
      <p:sp>
        <p:nvSpPr>
          <p:cNvPr id="7" name="Subtitle 6"/>
          <p:cNvSpPr>
            <a:spLocks noGrp="1"/>
          </p:cNvSpPr>
          <p:nvPr>
            <p:ph type="subTitle" idx="1"/>
          </p:nvPr>
        </p:nvSpPr>
        <p:spPr/>
        <p:txBody>
          <a:bodyPr/>
          <a:lstStyle/>
          <a:p>
            <a:r>
              <a:rPr lang="en-US" dirty="0"/>
              <a:t>By Bread-board, Proteus, Simulink, Mat-lab,  </a:t>
            </a:r>
          </a:p>
          <a:p>
            <a:r>
              <a:rPr lang="en-US" dirty="0"/>
              <a:t>   </a:t>
            </a:r>
            <a:r>
              <a:rPr lang="en-US" dirty="0" err="1"/>
              <a:t>Tinkeer</a:t>
            </a:r>
            <a:r>
              <a:rPr lang="en-US" dirty="0"/>
              <a:t>-Cad.</a:t>
            </a:r>
          </a:p>
        </p:txBody>
      </p:sp>
      <p:pic>
        <p:nvPicPr>
          <p:cNvPr id="4" name="Picture Placeholder 3" descr="Open book on table, blurred shelves of books in background"/>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3EFC9-3256-DF5A-BDF8-D8297748E901}"/>
              </a:ext>
            </a:extLst>
          </p:cNvPr>
          <p:cNvSpPr>
            <a:spLocks noGrp="1"/>
          </p:cNvSpPr>
          <p:nvPr>
            <p:ph type="title"/>
          </p:nvPr>
        </p:nvSpPr>
        <p:spPr/>
        <p:txBody>
          <a:bodyPr>
            <a:normAutofit/>
          </a:bodyPr>
          <a:lstStyle/>
          <a:p>
            <a:pPr algn="ctr"/>
            <a:r>
              <a:rPr lang="en-IN" sz="4400" dirty="0"/>
              <a:t>BATTERIES</a:t>
            </a:r>
          </a:p>
        </p:txBody>
      </p:sp>
      <p:sp>
        <p:nvSpPr>
          <p:cNvPr id="3" name="Text Placeholder 2">
            <a:extLst>
              <a:ext uri="{FF2B5EF4-FFF2-40B4-BE49-F238E27FC236}">
                <a16:creationId xmlns:a16="http://schemas.microsoft.com/office/drawing/2014/main" id="{062C387B-91BF-9901-E189-1D0816F2A914}"/>
              </a:ext>
            </a:extLst>
          </p:cNvPr>
          <p:cNvSpPr>
            <a:spLocks noGrp="1"/>
          </p:cNvSpPr>
          <p:nvPr>
            <p:ph type="body" sz="half" idx="2"/>
          </p:nvPr>
        </p:nvSpPr>
        <p:spPr>
          <a:xfrm>
            <a:off x="1104900" y="1600200"/>
            <a:ext cx="5905500" cy="4054929"/>
          </a:xfrm>
        </p:spPr>
        <p:txBody>
          <a:bodyPr/>
          <a:lstStyle/>
          <a:p>
            <a:pPr marL="285750" indent="-285750" algn="l">
              <a:buClr>
                <a:srgbClr val="92D050"/>
              </a:buClr>
              <a:buFont typeface="Wingdings" panose="05000000000000000000" pitchFamily="2" charset="2"/>
              <a:buChar char="Ø"/>
            </a:pPr>
            <a:r>
              <a:rPr lang="en-US" sz="2000" b="0" i="0" dirty="0">
                <a:solidFill>
                  <a:srgbClr val="202122"/>
                </a:solidFill>
                <a:effectLst/>
                <a:latin typeface="Arial" panose="020B0604020202020204" pitchFamily="34" charset="0"/>
              </a:rPr>
              <a:t>An </a:t>
            </a:r>
            <a:r>
              <a:rPr lang="en-US" sz="2000" b="1" i="0" dirty="0">
                <a:solidFill>
                  <a:srgbClr val="202122"/>
                </a:solidFill>
                <a:effectLst/>
                <a:latin typeface="Arial" panose="020B0604020202020204" pitchFamily="34" charset="0"/>
              </a:rPr>
              <a:t>electric battery</a:t>
            </a:r>
            <a:r>
              <a:rPr lang="en-US" sz="2000" b="0" i="0" dirty="0">
                <a:solidFill>
                  <a:srgbClr val="202122"/>
                </a:solidFill>
                <a:effectLst/>
                <a:latin typeface="Arial" panose="020B0604020202020204" pitchFamily="34" charset="0"/>
              </a:rPr>
              <a:t> is a source of </a:t>
            </a:r>
            <a:r>
              <a:rPr lang="en-US" sz="2000" b="0" i="0" u="none" strike="noStrike" dirty="0">
                <a:solidFill>
                  <a:srgbClr val="0645AD"/>
                </a:solidFill>
                <a:effectLst/>
                <a:latin typeface="Arial" panose="020B0604020202020204" pitchFamily="34" charset="0"/>
                <a:hlinkClick r:id="rId2" tooltip="Electric power"/>
              </a:rPr>
              <a:t>electric power</a:t>
            </a:r>
            <a:r>
              <a:rPr lang="en-US" sz="2000" b="0" i="0" dirty="0">
                <a:solidFill>
                  <a:srgbClr val="202122"/>
                </a:solidFill>
                <a:effectLst/>
                <a:latin typeface="Arial" panose="020B0604020202020204" pitchFamily="34" charset="0"/>
              </a:rPr>
              <a:t> consisting of one or more </a:t>
            </a:r>
            <a:r>
              <a:rPr lang="en-US" sz="2000" b="0" i="0" u="none" strike="noStrike" dirty="0">
                <a:solidFill>
                  <a:srgbClr val="0645AD"/>
                </a:solidFill>
                <a:effectLst/>
                <a:latin typeface="Arial" panose="020B0604020202020204" pitchFamily="34" charset="0"/>
                <a:hlinkClick r:id="rId3" tooltip="Electrochemical cell"/>
              </a:rPr>
              <a:t>electrochemical cells</a:t>
            </a:r>
            <a:r>
              <a:rPr lang="en-US" sz="2000" b="0" i="0" dirty="0">
                <a:solidFill>
                  <a:srgbClr val="202122"/>
                </a:solidFill>
                <a:effectLst/>
                <a:latin typeface="Arial" panose="020B0604020202020204" pitchFamily="34" charset="0"/>
              </a:rPr>
              <a:t> with external connections</a:t>
            </a:r>
            <a:r>
              <a:rPr lang="en-US" sz="2000" b="0" i="0" baseline="30000" dirty="0">
                <a:solidFill>
                  <a:srgbClr val="0645AD"/>
                </a:solidFill>
                <a:effectLst/>
                <a:latin typeface="Arial" panose="020B0604020202020204" pitchFamily="34" charset="0"/>
              </a:rPr>
              <a:t> </a:t>
            </a:r>
            <a:r>
              <a:rPr lang="en-US" sz="2000" b="0" i="0" dirty="0">
                <a:solidFill>
                  <a:srgbClr val="202122"/>
                </a:solidFill>
                <a:effectLst/>
                <a:latin typeface="Arial" panose="020B0604020202020204" pitchFamily="34" charset="0"/>
              </a:rPr>
              <a:t>for powering </a:t>
            </a:r>
            <a:r>
              <a:rPr lang="en-US" sz="2000" b="0" i="0" u="none" strike="noStrike" dirty="0">
                <a:solidFill>
                  <a:srgbClr val="0645AD"/>
                </a:solidFill>
                <a:effectLst/>
                <a:latin typeface="Arial" panose="020B0604020202020204" pitchFamily="34" charset="0"/>
                <a:hlinkClick r:id="rId4" tooltip="Electricity"/>
              </a:rPr>
              <a:t>electrical</a:t>
            </a:r>
            <a:r>
              <a:rPr lang="en-US" sz="2000" b="0" i="0" dirty="0">
                <a:solidFill>
                  <a:srgbClr val="202122"/>
                </a:solidFill>
                <a:effectLst/>
                <a:latin typeface="Arial" panose="020B0604020202020204" pitchFamily="34" charset="0"/>
              </a:rPr>
              <a:t> devices.</a:t>
            </a:r>
          </a:p>
          <a:p>
            <a:pPr marL="285750" indent="-285750" algn="l">
              <a:buClr>
                <a:srgbClr val="92D050"/>
              </a:buClr>
              <a:buFont typeface="Wingdings" panose="05000000000000000000" pitchFamily="2" charset="2"/>
              <a:buChar char="Ø"/>
            </a:pPr>
            <a:endParaRPr lang="en-US" sz="2000" b="0" i="0" dirty="0">
              <a:solidFill>
                <a:srgbClr val="202122"/>
              </a:solidFill>
              <a:effectLst/>
              <a:latin typeface="Arial" panose="020B0604020202020204" pitchFamily="34" charset="0"/>
            </a:endParaRPr>
          </a:p>
          <a:p>
            <a:pPr marL="285750" indent="-285750" algn="l">
              <a:buClr>
                <a:srgbClr val="92D050"/>
              </a:buClr>
              <a:buFont typeface="Wingdings" panose="05000000000000000000" pitchFamily="2" charset="2"/>
              <a:buChar char="Ø"/>
            </a:pPr>
            <a:r>
              <a:rPr lang="en-US" sz="2000" b="0" i="0" dirty="0">
                <a:solidFill>
                  <a:srgbClr val="202122"/>
                </a:solidFill>
                <a:effectLst/>
                <a:latin typeface="Arial" panose="020B0604020202020204" pitchFamily="34" charset="0"/>
              </a:rPr>
              <a:t>When a battery is supplying power, its positive terminal is the </a:t>
            </a:r>
            <a:r>
              <a:rPr lang="en-US" sz="2000" b="0" i="0" u="none" strike="noStrike" dirty="0">
                <a:solidFill>
                  <a:srgbClr val="0645AD"/>
                </a:solidFill>
                <a:effectLst/>
                <a:latin typeface="Arial" panose="020B0604020202020204" pitchFamily="34" charset="0"/>
                <a:hlinkClick r:id="rId5" tooltip="Cathode"/>
              </a:rPr>
              <a:t>cathode</a:t>
            </a:r>
            <a:r>
              <a:rPr lang="en-US" sz="2000" b="0" i="0" dirty="0">
                <a:solidFill>
                  <a:srgbClr val="202122"/>
                </a:solidFill>
                <a:effectLst/>
                <a:latin typeface="Arial" panose="020B0604020202020204" pitchFamily="34" charset="0"/>
              </a:rPr>
              <a:t> and its negative terminal is the </a:t>
            </a:r>
            <a:r>
              <a:rPr lang="en-US" sz="2000" b="0" i="0" u="none" strike="noStrike" dirty="0">
                <a:solidFill>
                  <a:srgbClr val="0645AD"/>
                </a:solidFill>
                <a:effectLst/>
                <a:latin typeface="Arial" panose="020B0604020202020204" pitchFamily="34" charset="0"/>
                <a:hlinkClick r:id="rId6" tooltip="Anode"/>
              </a:rPr>
              <a:t>anode</a:t>
            </a:r>
            <a:r>
              <a:rPr lang="en-US" sz="2000" b="0" i="0" dirty="0">
                <a:solidFill>
                  <a:srgbClr val="202122"/>
                </a:solidFill>
                <a:effectLst/>
                <a:latin typeface="Arial" panose="020B0604020202020204" pitchFamily="34" charset="0"/>
              </a:rPr>
              <a:t>.</a:t>
            </a:r>
          </a:p>
          <a:p>
            <a:pPr marL="285750" indent="-285750" algn="l">
              <a:buClr>
                <a:srgbClr val="92D050"/>
              </a:buClr>
              <a:buFont typeface="Wingdings" panose="05000000000000000000" pitchFamily="2" charset="2"/>
              <a:buChar char="Ø"/>
            </a:pPr>
            <a:endParaRPr lang="en-US" sz="2000" b="0" i="0" baseline="30000" dirty="0">
              <a:solidFill>
                <a:srgbClr val="0645AD"/>
              </a:solidFill>
              <a:effectLst/>
              <a:latin typeface="Arial" panose="020B0604020202020204" pitchFamily="34" charset="0"/>
            </a:endParaRPr>
          </a:p>
          <a:p>
            <a:pPr marL="285750" indent="-285750" algn="l">
              <a:buClr>
                <a:srgbClr val="92D050"/>
              </a:buClr>
              <a:buFont typeface="Wingdings" panose="05000000000000000000" pitchFamily="2" charset="2"/>
              <a:buChar char="Ø"/>
            </a:pPr>
            <a:r>
              <a:rPr lang="en-US" sz="2000" b="0" i="0" dirty="0">
                <a:solidFill>
                  <a:srgbClr val="202122"/>
                </a:solidFill>
                <a:effectLst/>
                <a:latin typeface="Arial" panose="020B0604020202020204" pitchFamily="34" charset="0"/>
              </a:rPr>
              <a:t>The terminal marked negative is the source of electrons that will flow through an external electric circuit to the positive terminal. </a:t>
            </a:r>
          </a:p>
          <a:p>
            <a:endParaRPr lang="en-IN" dirty="0"/>
          </a:p>
        </p:txBody>
      </p:sp>
      <p:pic>
        <p:nvPicPr>
          <p:cNvPr id="6" name="Content Placeholder 5">
            <a:extLst>
              <a:ext uri="{FF2B5EF4-FFF2-40B4-BE49-F238E27FC236}">
                <a16:creationId xmlns:a16="http://schemas.microsoft.com/office/drawing/2014/main" id="{A4D3ED80-BAC2-E8B7-ADC3-BF081FA11755}"/>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7903255" y="2015218"/>
            <a:ext cx="3553960" cy="3553960"/>
          </a:xfrm>
        </p:spPr>
      </p:pic>
    </p:spTree>
    <p:extLst>
      <p:ext uri="{BB962C8B-B14F-4D97-AF65-F5344CB8AC3E}">
        <p14:creationId xmlns:p14="http://schemas.microsoft.com/office/powerpoint/2010/main" val="1220490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9D920-306E-F020-62C5-70E2E3157709}"/>
              </a:ext>
            </a:extLst>
          </p:cNvPr>
          <p:cNvSpPr>
            <a:spLocks noGrp="1"/>
          </p:cNvSpPr>
          <p:nvPr>
            <p:ph type="title"/>
          </p:nvPr>
        </p:nvSpPr>
        <p:spPr/>
        <p:txBody>
          <a:bodyPr>
            <a:normAutofit/>
          </a:bodyPr>
          <a:lstStyle/>
          <a:p>
            <a:pPr algn="ctr"/>
            <a:r>
              <a:rPr lang="en-IN" sz="4400" dirty="0"/>
              <a:t>POTENTIO METER</a:t>
            </a:r>
          </a:p>
        </p:txBody>
      </p:sp>
      <p:sp>
        <p:nvSpPr>
          <p:cNvPr id="3" name="Text Placeholder 2">
            <a:extLst>
              <a:ext uri="{FF2B5EF4-FFF2-40B4-BE49-F238E27FC236}">
                <a16:creationId xmlns:a16="http://schemas.microsoft.com/office/drawing/2014/main" id="{00EB9504-BA62-3594-DF87-82321AB1ED92}"/>
              </a:ext>
            </a:extLst>
          </p:cNvPr>
          <p:cNvSpPr>
            <a:spLocks noGrp="1"/>
          </p:cNvSpPr>
          <p:nvPr>
            <p:ph type="body" sz="half" idx="2"/>
          </p:nvPr>
        </p:nvSpPr>
        <p:spPr>
          <a:xfrm>
            <a:off x="1104900" y="1600200"/>
            <a:ext cx="4392386" cy="4572000"/>
          </a:xfrm>
        </p:spPr>
        <p:txBody>
          <a:bodyPr>
            <a:normAutofit/>
          </a:bodyPr>
          <a:lstStyle/>
          <a:p>
            <a:pPr marL="285750" indent="-285750" algn="l">
              <a:buClr>
                <a:srgbClr val="92D050"/>
              </a:buClr>
              <a:buFont typeface="Wingdings" panose="05000000000000000000" pitchFamily="2" charset="2"/>
              <a:buChar char="Ø"/>
            </a:pPr>
            <a:r>
              <a:rPr lang="en-US" sz="2000" b="0" i="0" dirty="0">
                <a:solidFill>
                  <a:srgbClr val="202122"/>
                </a:solidFill>
                <a:effectLst/>
                <a:latin typeface="Arial" panose="020B0604020202020204" pitchFamily="34" charset="0"/>
              </a:rPr>
              <a:t>A </a:t>
            </a:r>
            <a:r>
              <a:rPr lang="en-US" sz="2000" b="1" i="0" dirty="0">
                <a:solidFill>
                  <a:srgbClr val="202122"/>
                </a:solidFill>
                <a:effectLst/>
                <a:latin typeface="Arial" panose="020B0604020202020204" pitchFamily="34" charset="0"/>
              </a:rPr>
              <a:t>potentiometer</a:t>
            </a:r>
            <a:r>
              <a:rPr lang="en-US" sz="2000" b="0" i="0" dirty="0">
                <a:solidFill>
                  <a:srgbClr val="202122"/>
                </a:solidFill>
                <a:effectLst/>
                <a:latin typeface="Arial" panose="020B0604020202020204" pitchFamily="34" charset="0"/>
              </a:rPr>
              <a:t> is a three-</a:t>
            </a:r>
            <a:r>
              <a:rPr lang="en-US" sz="2000" b="0" i="0" u="none" strike="noStrike" dirty="0">
                <a:solidFill>
                  <a:srgbClr val="0645AD"/>
                </a:solidFill>
                <a:effectLst/>
                <a:latin typeface="Arial" panose="020B0604020202020204" pitchFamily="34" charset="0"/>
                <a:hlinkClick r:id="rId2" tooltip="Terminal (electronics)"/>
              </a:rPr>
              <a:t>terminal</a:t>
            </a:r>
            <a:r>
              <a:rPr lang="en-US" sz="2000" b="0" i="0" dirty="0">
                <a:solidFill>
                  <a:srgbClr val="202122"/>
                </a:solidFill>
                <a:effectLst/>
                <a:latin typeface="Arial" panose="020B0604020202020204" pitchFamily="34" charset="0"/>
              </a:rPr>
              <a:t> </a:t>
            </a:r>
            <a:r>
              <a:rPr lang="en-US" sz="2000" b="0" i="0" u="none" strike="noStrike" dirty="0">
                <a:solidFill>
                  <a:srgbClr val="0645AD"/>
                </a:solidFill>
                <a:effectLst/>
                <a:latin typeface="Arial" panose="020B0604020202020204" pitchFamily="34" charset="0"/>
                <a:hlinkClick r:id="rId3" tooltip="Resistor"/>
              </a:rPr>
              <a:t>resistor</a:t>
            </a:r>
            <a:r>
              <a:rPr lang="en-US" sz="2000" b="0" i="0" dirty="0">
                <a:solidFill>
                  <a:srgbClr val="202122"/>
                </a:solidFill>
                <a:effectLst/>
                <a:latin typeface="Arial" panose="020B0604020202020204" pitchFamily="34" charset="0"/>
              </a:rPr>
              <a:t> with a sliding or rotating contact that forms an adjustable </a:t>
            </a:r>
            <a:r>
              <a:rPr lang="en-US" sz="2000" b="0" i="0" u="none" strike="noStrike" dirty="0">
                <a:solidFill>
                  <a:srgbClr val="0645AD"/>
                </a:solidFill>
                <a:effectLst/>
                <a:latin typeface="Arial" panose="020B0604020202020204" pitchFamily="34" charset="0"/>
                <a:hlinkClick r:id="rId4" tooltip="Voltage divider"/>
              </a:rPr>
              <a:t>voltage divider</a:t>
            </a:r>
            <a:r>
              <a:rPr lang="en-US" sz="2000" b="0" i="0" dirty="0">
                <a:solidFill>
                  <a:srgbClr val="202122"/>
                </a:solidFill>
                <a:effectLst/>
                <a:latin typeface="Arial" panose="020B0604020202020204" pitchFamily="34" charset="0"/>
              </a:rPr>
              <a:t>.</a:t>
            </a:r>
          </a:p>
          <a:p>
            <a:pPr marL="285750" indent="-285750" algn="l">
              <a:buClr>
                <a:srgbClr val="92D050"/>
              </a:buClr>
              <a:buFont typeface="Wingdings" panose="05000000000000000000" pitchFamily="2" charset="2"/>
              <a:buChar char="Ø"/>
            </a:pPr>
            <a:endParaRPr lang="en-US" sz="2000" b="0" i="0" baseline="30000" dirty="0">
              <a:solidFill>
                <a:srgbClr val="0645AD"/>
              </a:solidFill>
              <a:effectLst/>
              <a:latin typeface="Arial" panose="020B0604020202020204" pitchFamily="34" charset="0"/>
            </a:endParaRPr>
          </a:p>
          <a:p>
            <a:pPr marL="285750" indent="-285750" algn="l">
              <a:buClr>
                <a:srgbClr val="92D050"/>
              </a:buClr>
              <a:buFont typeface="Wingdings" panose="05000000000000000000" pitchFamily="2" charset="2"/>
              <a:buChar char="Ø"/>
            </a:pPr>
            <a:r>
              <a:rPr lang="en-US" sz="2000" b="0" i="0" dirty="0">
                <a:solidFill>
                  <a:srgbClr val="202122"/>
                </a:solidFill>
                <a:effectLst/>
                <a:latin typeface="Arial" panose="020B0604020202020204" pitchFamily="34" charset="0"/>
              </a:rPr>
              <a:t>If only two terminals are used, one end and the wiper, it acts as a </a:t>
            </a:r>
            <a:r>
              <a:rPr lang="en-US" sz="2000" b="1" i="0" dirty="0">
                <a:solidFill>
                  <a:srgbClr val="202122"/>
                </a:solidFill>
                <a:effectLst/>
                <a:latin typeface="Arial" panose="020B0604020202020204" pitchFamily="34" charset="0"/>
              </a:rPr>
              <a:t>variable resistor</a:t>
            </a:r>
            <a:r>
              <a:rPr lang="en-US" sz="2000" b="0" i="0" dirty="0">
                <a:solidFill>
                  <a:srgbClr val="202122"/>
                </a:solidFill>
                <a:effectLst/>
                <a:latin typeface="Arial" panose="020B0604020202020204" pitchFamily="34" charset="0"/>
              </a:rPr>
              <a:t> or </a:t>
            </a:r>
            <a:r>
              <a:rPr lang="en-US" sz="2000" b="1" i="0" dirty="0">
                <a:solidFill>
                  <a:srgbClr val="202122"/>
                </a:solidFill>
                <a:effectLst/>
                <a:latin typeface="Arial" panose="020B0604020202020204" pitchFamily="34" charset="0"/>
              </a:rPr>
              <a:t>rheostat</a:t>
            </a:r>
            <a:r>
              <a:rPr lang="en-US" sz="2000" b="0" i="0" dirty="0">
                <a:solidFill>
                  <a:srgbClr val="202122"/>
                </a:solidFill>
                <a:effectLst/>
                <a:latin typeface="Arial" panose="020B0604020202020204" pitchFamily="34" charset="0"/>
              </a:rPr>
              <a:t>.</a:t>
            </a:r>
          </a:p>
          <a:p>
            <a:pPr marL="285750" indent="-285750" algn="l">
              <a:buClr>
                <a:srgbClr val="92D050"/>
              </a:buClr>
              <a:buFont typeface="Wingdings" panose="05000000000000000000" pitchFamily="2" charset="2"/>
              <a:buChar char="Ø"/>
            </a:pPr>
            <a:endParaRPr lang="en-US" sz="2000" b="0" i="0" dirty="0">
              <a:solidFill>
                <a:srgbClr val="202122"/>
              </a:solidFill>
              <a:effectLst/>
              <a:latin typeface="Arial" panose="020B0604020202020204" pitchFamily="34" charset="0"/>
            </a:endParaRPr>
          </a:p>
          <a:p>
            <a:pPr marL="285750" indent="-285750" algn="l">
              <a:buClr>
                <a:srgbClr val="92D050"/>
              </a:buClr>
              <a:buFont typeface="Wingdings" panose="05000000000000000000" pitchFamily="2" charset="2"/>
              <a:buChar char="Ø"/>
            </a:pPr>
            <a:r>
              <a:rPr lang="en-US" sz="2000" b="0" i="0" dirty="0">
                <a:solidFill>
                  <a:srgbClr val="202122"/>
                </a:solidFill>
                <a:effectLst/>
                <a:latin typeface="Arial" panose="020B0604020202020204" pitchFamily="34" charset="0"/>
              </a:rPr>
              <a:t>The measuring instrument called a </a:t>
            </a:r>
            <a:r>
              <a:rPr lang="en-US" sz="2000" b="0" i="0" u="none" strike="noStrike" dirty="0">
                <a:solidFill>
                  <a:srgbClr val="0645AD"/>
                </a:solidFill>
                <a:effectLst/>
                <a:latin typeface="Arial" panose="020B0604020202020204" pitchFamily="34" charset="0"/>
                <a:hlinkClick r:id="rId5" tooltip="Potentiometer (measuring instrument)"/>
              </a:rPr>
              <a:t>potentiometer</a:t>
            </a:r>
            <a:r>
              <a:rPr lang="en-US" sz="2000" b="0" i="0" dirty="0">
                <a:solidFill>
                  <a:srgbClr val="202122"/>
                </a:solidFill>
                <a:effectLst/>
                <a:latin typeface="Arial" panose="020B0604020202020204" pitchFamily="34" charset="0"/>
              </a:rPr>
              <a:t> is essentially a </a:t>
            </a:r>
            <a:r>
              <a:rPr lang="en-US" sz="2000" b="0" i="0" u="none" strike="noStrike" dirty="0">
                <a:solidFill>
                  <a:srgbClr val="0645AD"/>
                </a:solidFill>
                <a:effectLst/>
                <a:latin typeface="Arial" panose="020B0604020202020204" pitchFamily="34" charset="0"/>
                <a:hlinkClick r:id="rId4" tooltip="Voltage divider"/>
              </a:rPr>
              <a:t>voltage divider</a:t>
            </a:r>
            <a:r>
              <a:rPr lang="en-US" sz="2000" b="0" i="0" dirty="0">
                <a:solidFill>
                  <a:srgbClr val="202122"/>
                </a:solidFill>
                <a:effectLst/>
                <a:latin typeface="Arial" panose="020B0604020202020204" pitchFamily="34" charset="0"/>
              </a:rPr>
              <a:t> used for measuring </a:t>
            </a:r>
            <a:r>
              <a:rPr lang="en-US" sz="2000" b="0" i="0" u="none" strike="noStrike" dirty="0">
                <a:solidFill>
                  <a:srgbClr val="0645AD"/>
                </a:solidFill>
                <a:effectLst/>
                <a:latin typeface="Arial" panose="020B0604020202020204" pitchFamily="34" charset="0"/>
                <a:hlinkClick r:id="rId6" tooltip="Electric potential"/>
              </a:rPr>
              <a:t>electric potential</a:t>
            </a:r>
            <a:r>
              <a:rPr lang="en-US" sz="2000" b="0" i="0" dirty="0">
                <a:solidFill>
                  <a:srgbClr val="202122"/>
                </a:solidFill>
                <a:effectLst/>
                <a:latin typeface="Arial" panose="020B0604020202020204" pitchFamily="34" charset="0"/>
              </a:rPr>
              <a:t> (voltage) .</a:t>
            </a:r>
            <a:endParaRPr lang="en-IN" sz="2000" dirty="0"/>
          </a:p>
        </p:txBody>
      </p:sp>
      <p:pic>
        <p:nvPicPr>
          <p:cNvPr id="6" name="Content Placeholder 5">
            <a:extLst>
              <a:ext uri="{FF2B5EF4-FFF2-40B4-BE49-F238E27FC236}">
                <a16:creationId xmlns:a16="http://schemas.microsoft.com/office/drawing/2014/main" id="{ADD1A67C-ABB7-F93F-18DA-AE4116D5ADF1}"/>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694716" y="1670956"/>
            <a:ext cx="3901440" cy="4572000"/>
          </a:xfrm>
        </p:spPr>
      </p:pic>
    </p:spTree>
    <p:extLst>
      <p:ext uri="{BB962C8B-B14F-4D97-AF65-F5344CB8AC3E}">
        <p14:creationId xmlns:p14="http://schemas.microsoft.com/office/powerpoint/2010/main" val="11187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0C8B4-B3A1-04B2-7E14-A3424B3CF4FC}"/>
              </a:ext>
            </a:extLst>
          </p:cNvPr>
          <p:cNvSpPr>
            <a:spLocks noGrp="1"/>
          </p:cNvSpPr>
          <p:nvPr>
            <p:ph type="title"/>
          </p:nvPr>
        </p:nvSpPr>
        <p:spPr/>
        <p:txBody>
          <a:bodyPr/>
          <a:lstStyle/>
          <a:p>
            <a:r>
              <a:rPr lang="en-IN" dirty="0"/>
              <a:t>Circuit diagram</a:t>
            </a:r>
          </a:p>
        </p:txBody>
      </p:sp>
    </p:spTree>
    <p:extLst>
      <p:ext uri="{BB962C8B-B14F-4D97-AF65-F5344CB8AC3E}">
        <p14:creationId xmlns:p14="http://schemas.microsoft.com/office/powerpoint/2010/main" val="126159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93F97-3659-638A-84AF-A42DDC05184D}"/>
              </a:ext>
            </a:extLst>
          </p:cNvPr>
          <p:cNvSpPr>
            <a:spLocks noGrp="1"/>
          </p:cNvSpPr>
          <p:nvPr>
            <p:ph type="title"/>
          </p:nvPr>
        </p:nvSpPr>
        <p:spPr/>
        <p:txBody>
          <a:bodyPr>
            <a:normAutofit/>
          </a:bodyPr>
          <a:lstStyle/>
          <a:p>
            <a:pPr algn="ctr"/>
            <a:r>
              <a:rPr lang="en-IN" sz="4400" dirty="0"/>
              <a:t>CIRCUIT DIAGRAM</a:t>
            </a:r>
          </a:p>
        </p:txBody>
      </p:sp>
      <p:pic>
        <p:nvPicPr>
          <p:cNvPr id="5" name="Content Placeholder 4">
            <a:extLst>
              <a:ext uri="{FF2B5EF4-FFF2-40B4-BE49-F238E27FC236}">
                <a16:creationId xmlns:a16="http://schemas.microsoft.com/office/drawing/2014/main" id="{D50B5F3F-9FF1-79AB-D94B-BE987F9CE2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5900" y="1385864"/>
            <a:ext cx="8360227" cy="5325323"/>
          </a:xfrm>
        </p:spPr>
      </p:pic>
    </p:spTree>
    <p:extLst>
      <p:ext uri="{BB962C8B-B14F-4D97-AF65-F5344CB8AC3E}">
        <p14:creationId xmlns:p14="http://schemas.microsoft.com/office/powerpoint/2010/main" val="313187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9A4AC-735C-2FDC-6A62-F1B912AAD5A9}"/>
              </a:ext>
            </a:extLst>
          </p:cNvPr>
          <p:cNvSpPr>
            <a:spLocks noGrp="1"/>
          </p:cNvSpPr>
          <p:nvPr>
            <p:ph type="title"/>
          </p:nvPr>
        </p:nvSpPr>
        <p:spPr/>
        <p:txBody>
          <a:bodyPr/>
          <a:lstStyle/>
          <a:p>
            <a:r>
              <a:rPr lang="en-IN" dirty="0"/>
              <a:t>working</a:t>
            </a:r>
          </a:p>
        </p:txBody>
      </p:sp>
    </p:spTree>
    <p:extLst>
      <p:ext uri="{BB962C8B-B14F-4D97-AF65-F5344CB8AC3E}">
        <p14:creationId xmlns:p14="http://schemas.microsoft.com/office/powerpoint/2010/main" val="29121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a:t>WORKING</a:t>
            </a:r>
          </a:p>
        </p:txBody>
      </p:sp>
      <p:sp>
        <p:nvSpPr>
          <p:cNvPr id="4" name="Text Placeholder 3"/>
          <p:cNvSpPr>
            <a:spLocks noGrp="1"/>
          </p:cNvSpPr>
          <p:nvPr>
            <p:ph type="body" sz="half" idx="2"/>
          </p:nvPr>
        </p:nvSpPr>
        <p:spPr>
          <a:xfrm>
            <a:off x="1104899" y="1600200"/>
            <a:ext cx="4991101" cy="4572000"/>
          </a:xfrm>
        </p:spPr>
        <p:txBody>
          <a:bodyPr>
            <a:normAutofit lnSpcReduction="10000"/>
          </a:bodyPr>
          <a:lstStyle/>
          <a:p>
            <a:pPr marL="342900" indent="-342900">
              <a:buClr>
                <a:srgbClr val="92D050"/>
              </a:buClr>
              <a:buFont typeface="Wingdings" panose="05000000000000000000" pitchFamily="2" charset="2"/>
              <a:buChar char="v"/>
            </a:pPr>
            <a:r>
              <a:rPr lang="en-US" sz="2000" b="1" dirty="0"/>
              <a:t>PWM (Pulse Width Modulation) </a:t>
            </a:r>
            <a:r>
              <a:rPr lang="en-US" sz="2000" dirty="0"/>
              <a:t>One method that is often used for DC motor control using a microcontroller is Pulse Width Modulation (PWM) method. </a:t>
            </a:r>
          </a:p>
          <a:p>
            <a:pPr marL="342900" indent="-342900">
              <a:buClr>
                <a:srgbClr val="92D050"/>
              </a:buClr>
              <a:buFont typeface="Wingdings" panose="05000000000000000000" pitchFamily="2" charset="2"/>
              <a:buChar char="v"/>
            </a:pPr>
            <a:endParaRPr lang="en-US" sz="2000" dirty="0"/>
          </a:p>
          <a:p>
            <a:pPr marL="342900" indent="-342900">
              <a:buClr>
                <a:srgbClr val="92D050"/>
              </a:buClr>
              <a:buFont typeface="Wingdings" panose="05000000000000000000" pitchFamily="2" charset="2"/>
              <a:buChar char="v"/>
            </a:pPr>
            <a:r>
              <a:rPr lang="en-US" sz="2000" dirty="0"/>
              <a:t>The speed of the electric motor depends on the modulator voltage. </a:t>
            </a:r>
          </a:p>
          <a:p>
            <a:pPr marL="342900" indent="-342900">
              <a:buClr>
                <a:srgbClr val="92D050"/>
              </a:buClr>
              <a:buFont typeface="Wingdings" panose="05000000000000000000" pitchFamily="2" charset="2"/>
              <a:buChar char="v"/>
            </a:pPr>
            <a:endParaRPr lang="en-US" sz="2000" dirty="0"/>
          </a:p>
          <a:p>
            <a:pPr marL="342900" indent="-342900">
              <a:buClr>
                <a:srgbClr val="92D050"/>
              </a:buClr>
              <a:buFont typeface="Wingdings" panose="05000000000000000000" pitchFamily="2" charset="2"/>
              <a:buChar char="v"/>
            </a:pPr>
            <a:r>
              <a:rPr lang="en-US" sz="2000" dirty="0"/>
              <a:t>The greater the voltage, the faster the rotation of an electric motor. </a:t>
            </a:r>
          </a:p>
          <a:p>
            <a:pPr marL="342900" indent="-342900">
              <a:buClr>
                <a:srgbClr val="92D050"/>
              </a:buClr>
              <a:buFont typeface="Wingdings" panose="05000000000000000000" pitchFamily="2" charset="2"/>
              <a:buChar char="v"/>
            </a:pPr>
            <a:endParaRPr lang="en-US" sz="2000" dirty="0"/>
          </a:p>
          <a:p>
            <a:pPr marL="342900" indent="-342900">
              <a:buClr>
                <a:srgbClr val="92D050"/>
              </a:buClr>
              <a:buFont typeface="Wingdings" panose="05000000000000000000" pitchFamily="2" charset="2"/>
              <a:buChar char="v"/>
            </a:pPr>
            <a:r>
              <a:rPr lang="en-US" sz="2000" dirty="0"/>
              <a:t>PWM is a good technique for controlling analog circuits of the motor drive with digital outputs from a microcontroller. </a:t>
            </a:r>
          </a:p>
        </p:txBody>
      </p:sp>
      <p:pic>
        <p:nvPicPr>
          <p:cNvPr id="6" name="Content Placeholder 5">
            <a:extLst>
              <a:ext uri="{FF2B5EF4-FFF2-40B4-BE49-F238E27FC236}">
                <a16:creationId xmlns:a16="http://schemas.microsoft.com/office/drawing/2014/main" id="{FBB2C987-9EE3-DBA7-EDDB-395B83597B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77914" y="1880025"/>
            <a:ext cx="4471419" cy="4230064"/>
          </a:xfrm>
        </p:spPr>
      </p:pic>
    </p:spTree>
    <p:extLst>
      <p:ext uri="{BB962C8B-B14F-4D97-AF65-F5344CB8AC3E}">
        <p14:creationId xmlns:p14="http://schemas.microsoft.com/office/powerpoint/2010/main" val="319702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EC64F-0A10-909E-52E1-3511A61D30AA}"/>
              </a:ext>
            </a:extLst>
          </p:cNvPr>
          <p:cNvSpPr>
            <a:spLocks noGrp="1"/>
          </p:cNvSpPr>
          <p:nvPr>
            <p:ph type="title"/>
          </p:nvPr>
        </p:nvSpPr>
        <p:spPr/>
        <p:txBody>
          <a:bodyPr>
            <a:normAutofit/>
          </a:bodyPr>
          <a:lstStyle/>
          <a:p>
            <a:pPr algn="ctr"/>
            <a:r>
              <a:rPr lang="en-IN" sz="4400" dirty="0"/>
              <a:t>BLOCK DIAGRAM</a:t>
            </a:r>
          </a:p>
        </p:txBody>
      </p:sp>
      <p:pic>
        <p:nvPicPr>
          <p:cNvPr id="5" name="Content Placeholder 4">
            <a:extLst>
              <a:ext uri="{FF2B5EF4-FFF2-40B4-BE49-F238E27FC236}">
                <a16:creationId xmlns:a16="http://schemas.microsoft.com/office/drawing/2014/main" id="{B83D7B57-2D80-0E4E-39F9-5EEC6C9A8D54}"/>
              </a:ext>
            </a:extLst>
          </p:cNvPr>
          <p:cNvPicPr>
            <a:picLocks noGrp="1" noChangeAspect="1"/>
          </p:cNvPicPr>
          <p:nvPr>
            <p:ph idx="1"/>
          </p:nvPr>
        </p:nvPicPr>
        <p:blipFill>
          <a:blip r:embed="rId2"/>
          <a:stretch>
            <a:fillRect/>
          </a:stretch>
        </p:blipFill>
        <p:spPr>
          <a:xfrm>
            <a:off x="1906338" y="1624055"/>
            <a:ext cx="9033805" cy="4628442"/>
          </a:xfrm>
        </p:spPr>
      </p:pic>
    </p:spTree>
    <p:extLst>
      <p:ext uri="{BB962C8B-B14F-4D97-AF65-F5344CB8AC3E}">
        <p14:creationId xmlns:p14="http://schemas.microsoft.com/office/powerpoint/2010/main" val="203637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224D7-58D6-8379-E68E-A408382AA966}"/>
              </a:ext>
            </a:extLst>
          </p:cNvPr>
          <p:cNvSpPr>
            <a:spLocks noGrp="1"/>
          </p:cNvSpPr>
          <p:nvPr>
            <p:ph type="title"/>
          </p:nvPr>
        </p:nvSpPr>
        <p:spPr/>
        <p:txBody>
          <a:bodyPr>
            <a:normAutofit/>
          </a:bodyPr>
          <a:lstStyle/>
          <a:p>
            <a:pPr algn="ctr"/>
            <a:r>
              <a:rPr lang="en-IN" sz="4400" dirty="0"/>
              <a:t>POWER SUPPLY</a:t>
            </a:r>
          </a:p>
        </p:txBody>
      </p:sp>
      <p:sp>
        <p:nvSpPr>
          <p:cNvPr id="3" name="Text Placeholder 2">
            <a:extLst>
              <a:ext uri="{FF2B5EF4-FFF2-40B4-BE49-F238E27FC236}">
                <a16:creationId xmlns:a16="http://schemas.microsoft.com/office/drawing/2014/main" id="{23910781-C7DA-6C0D-134F-C13C09F49607}"/>
              </a:ext>
            </a:extLst>
          </p:cNvPr>
          <p:cNvSpPr>
            <a:spLocks noGrp="1"/>
          </p:cNvSpPr>
          <p:nvPr>
            <p:ph type="body" sz="half" idx="2"/>
          </p:nvPr>
        </p:nvSpPr>
        <p:spPr>
          <a:xfrm>
            <a:off x="1104899" y="1600199"/>
            <a:ext cx="4441371" cy="4332515"/>
          </a:xfrm>
        </p:spPr>
        <p:txBody>
          <a:bodyPr>
            <a:normAutofit/>
          </a:bodyPr>
          <a:lstStyle/>
          <a:p>
            <a:pPr algn="ctr"/>
            <a:endParaRPr lang="en-US" sz="2000" dirty="0"/>
          </a:p>
          <a:p>
            <a:pPr algn="ctr"/>
            <a:endParaRPr lang="en-US" sz="2000" dirty="0"/>
          </a:p>
          <a:p>
            <a:pPr algn="ctr"/>
            <a:endParaRPr lang="en-US" sz="2000" dirty="0"/>
          </a:p>
          <a:p>
            <a:pPr algn="ctr"/>
            <a:r>
              <a:rPr lang="en-US" sz="2000" dirty="0"/>
              <a:t>In this project, we are providing 12V supply to the circuit through 12-0-12 transformer using Capacitors, Voltage Regulator, Resistor, Diode and Led (Indicator). </a:t>
            </a:r>
            <a:endParaRPr lang="en-IN" sz="2000" dirty="0"/>
          </a:p>
        </p:txBody>
      </p:sp>
      <p:pic>
        <p:nvPicPr>
          <p:cNvPr id="6" name="Content Placeholder 5">
            <a:extLst>
              <a:ext uri="{FF2B5EF4-FFF2-40B4-BE49-F238E27FC236}">
                <a16:creationId xmlns:a16="http://schemas.microsoft.com/office/drawing/2014/main" id="{CC7186C2-84BA-8C4F-51AC-95B4B59CB26D}"/>
              </a:ext>
            </a:extLst>
          </p:cNvPr>
          <p:cNvPicPr>
            <a:picLocks noGrp="1" noChangeAspect="1"/>
          </p:cNvPicPr>
          <p:nvPr>
            <p:ph idx="1"/>
          </p:nvPr>
        </p:nvPicPr>
        <p:blipFill>
          <a:blip r:embed="rId2"/>
          <a:stretch>
            <a:fillRect/>
          </a:stretch>
        </p:blipFill>
        <p:spPr>
          <a:xfrm>
            <a:off x="5914118" y="2649299"/>
            <a:ext cx="5445125" cy="2571774"/>
          </a:xfrm>
        </p:spPr>
      </p:pic>
    </p:spTree>
    <p:extLst>
      <p:ext uri="{BB962C8B-B14F-4D97-AF65-F5344CB8AC3E}">
        <p14:creationId xmlns:p14="http://schemas.microsoft.com/office/powerpoint/2010/main" val="237239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5FF2-7030-0461-260B-4317F5C11E75}"/>
              </a:ext>
            </a:extLst>
          </p:cNvPr>
          <p:cNvSpPr>
            <a:spLocks noGrp="1"/>
          </p:cNvSpPr>
          <p:nvPr>
            <p:ph type="title"/>
          </p:nvPr>
        </p:nvSpPr>
        <p:spPr/>
        <p:txBody>
          <a:bodyPr>
            <a:normAutofit/>
          </a:bodyPr>
          <a:lstStyle/>
          <a:p>
            <a:pPr algn="ctr"/>
            <a:r>
              <a:rPr lang="en-IN" sz="4400" dirty="0"/>
              <a:t>IC555 TIMER</a:t>
            </a:r>
          </a:p>
        </p:txBody>
      </p:sp>
      <p:sp>
        <p:nvSpPr>
          <p:cNvPr id="3" name="Text Placeholder 2">
            <a:extLst>
              <a:ext uri="{FF2B5EF4-FFF2-40B4-BE49-F238E27FC236}">
                <a16:creationId xmlns:a16="http://schemas.microsoft.com/office/drawing/2014/main" id="{1BE06E71-1F27-AB96-5305-5F5993346204}"/>
              </a:ext>
            </a:extLst>
          </p:cNvPr>
          <p:cNvSpPr>
            <a:spLocks noGrp="1"/>
          </p:cNvSpPr>
          <p:nvPr>
            <p:ph type="body" sz="half" idx="2"/>
          </p:nvPr>
        </p:nvSpPr>
        <p:spPr/>
        <p:txBody>
          <a:bodyPr>
            <a:normAutofit/>
          </a:bodyPr>
          <a:lstStyle/>
          <a:p>
            <a:r>
              <a:rPr lang="en-US" sz="2000" dirty="0"/>
              <a:t>The 555 generally operates in 3 modes: </a:t>
            </a:r>
          </a:p>
          <a:p>
            <a:r>
              <a:rPr lang="en-US" sz="2000" dirty="0"/>
              <a:t>1. Astable </a:t>
            </a:r>
          </a:p>
          <a:p>
            <a:r>
              <a:rPr lang="en-US" sz="2000" dirty="0"/>
              <a:t>2. Mono-stable </a:t>
            </a:r>
          </a:p>
          <a:p>
            <a:r>
              <a:rPr lang="en-US" sz="2000" dirty="0"/>
              <a:t>3. Bi-stable modes. </a:t>
            </a:r>
          </a:p>
          <a:p>
            <a:r>
              <a:rPr lang="en-US" sz="2000" dirty="0"/>
              <a:t>In this circuit, Astable mode is being used. This means there will be no stable level at the output. So, the output will be swinging between high and low. </a:t>
            </a:r>
          </a:p>
          <a:p>
            <a:r>
              <a:rPr lang="en-US" sz="2000" dirty="0"/>
              <a:t>This character of unstable output is used as a clock or square wave output for many applications.</a:t>
            </a:r>
            <a:endParaRPr lang="en-IN" sz="2000" dirty="0"/>
          </a:p>
        </p:txBody>
      </p:sp>
      <p:pic>
        <p:nvPicPr>
          <p:cNvPr id="6" name="Content Placeholder 5">
            <a:extLst>
              <a:ext uri="{FF2B5EF4-FFF2-40B4-BE49-F238E27FC236}">
                <a16:creationId xmlns:a16="http://schemas.microsoft.com/office/drawing/2014/main" id="{0EF51BC0-B8EF-8788-13E0-8DEE5C7D49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39947" y="2284676"/>
            <a:ext cx="5445125" cy="3007105"/>
          </a:xfrm>
        </p:spPr>
      </p:pic>
    </p:spTree>
    <p:extLst>
      <p:ext uri="{BB962C8B-B14F-4D97-AF65-F5344CB8AC3E}">
        <p14:creationId xmlns:p14="http://schemas.microsoft.com/office/powerpoint/2010/main" val="370052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B92B-5E1A-BA02-F373-B806AEA9F6E2}"/>
              </a:ext>
            </a:extLst>
          </p:cNvPr>
          <p:cNvSpPr>
            <a:spLocks noGrp="1"/>
          </p:cNvSpPr>
          <p:nvPr>
            <p:ph type="title"/>
          </p:nvPr>
        </p:nvSpPr>
        <p:spPr/>
        <p:txBody>
          <a:bodyPr>
            <a:normAutofit/>
          </a:bodyPr>
          <a:lstStyle/>
          <a:p>
            <a:pPr algn="ctr"/>
            <a:r>
              <a:rPr lang="en-IN" sz="4400" dirty="0"/>
              <a:t>POTENTIOMETER</a:t>
            </a:r>
          </a:p>
        </p:txBody>
      </p:sp>
      <p:sp>
        <p:nvSpPr>
          <p:cNvPr id="3" name="Text Placeholder 2">
            <a:extLst>
              <a:ext uri="{FF2B5EF4-FFF2-40B4-BE49-F238E27FC236}">
                <a16:creationId xmlns:a16="http://schemas.microsoft.com/office/drawing/2014/main" id="{3587EA2A-73EA-D355-39F6-8A9003E40E61}"/>
              </a:ext>
            </a:extLst>
          </p:cNvPr>
          <p:cNvSpPr>
            <a:spLocks noGrp="1"/>
          </p:cNvSpPr>
          <p:nvPr>
            <p:ph type="body" sz="half" idx="2"/>
          </p:nvPr>
        </p:nvSpPr>
        <p:spPr/>
        <p:txBody>
          <a:bodyPr>
            <a:normAutofit/>
          </a:bodyPr>
          <a:lstStyle/>
          <a:p>
            <a:pPr algn="ctr"/>
            <a:endParaRPr lang="en-US" sz="2000" dirty="0"/>
          </a:p>
          <a:p>
            <a:pPr algn="ctr"/>
            <a:endParaRPr lang="en-US" sz="2000" dirty="0"/>
          </a:p>
          <a:p>
            <a:pPr algn="ctr"/>
            <a:r>
              <a:rPr lang="en-US" sz="2000" dirty="0"/>
              <a:t>A potentiometer is a three-terminal resistor with a sliding or rotating contact that forms an adjustable voltage divider . If only two terminals are used, one end and the wiper, it acts as a variable resistor or rheostat.</a:t>
            </a:r>
          </a:p>
          <a:p>
            <a:pPr algn="ctr"/>
            <a:r>
              <a:rPr lang="en-US" sz="2000" dirty="0"/>
              <a:t> In this project, we use 100 KΩ potentiometer</a:t>
            </a:r>
            <a:endParaRPr lang="en-IN" sz="2000" dirty="0"/>
          </a:p>
        </p:txBody>
      </p:sp>
      <p:pic>
        <p:nvPicPr>
          <p:cNvPr id="6" name="Content Placeholder 5">
            <a:extLst>
              <a:ext uri="{FF2B5EF4-FFF2-40B4-BE49-F238E27FC236}">
                <a16:creationId xmlns:a16="http://schemas.microsoft.com/office/drawing/2014/main" id="{BE3C77DE-1939-71FC-CBF8-47EFAA14E70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45236" y="1785257"/>
            <a:ext cx="4386943" cy="4386943"/>
          </a:xfrm>
        </p:spPr>
      </p:pic>
    </p:spTree>
    <p:extLst>
      <p:ext uri="{BB962C8B-B14F-4D97-AF65-F5344CB8AC3E}">
        <p14:creationId xmlns:p14="http://schemas.microsoft.com/office/powerpoint/2010/main" val="402594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459EA-6EF1-3F85-9F1E-D38922721109}"/>
              </a:ext>
            </a:extLst>
          </p:cNvPr>
          <p:cNvSpPr>
            <a:spLocks noGrp="1"/>
          </p:cNvSpPr>
          <p:nvPr>
            <p:ph type="title"/>
          </p:nvPr>
        </p:nvSpPr>
        <p:spPr/>
        <p:txBody>
          <a:bodyPr>
            <a:normAutofit/>
          </a:bodyPr>
          <a:lstStyle/>
          <a:p>
            <a:pPr algn="ctr"/>
            <a:r>
              <a:rPr lang="en-IN" sz="4400" dirty="0"/>
              <a:t>GROUP MEMBERS</a:t>
            </a:r>
          </a:p>
        </p:txBody>
      </p:sp>
      <p:graphicFrame>
        <p:nvGraphicFramePr>
          <p:cNvPr id="6" name="Table 6">
            <a:extLst>
              <a:ext uri="{FF2B5EF4-FFF2-40B4-BE49-F238E27FC236}">
                <a16:creationId xmlns:a16="http://schemas.microsoft.com/office/drawing/2014/main" id="{88A7F7BA-8171-EAA3-D50E-922EA881D994}"/>
              </a:ext>
            </a:extLst>
          </p:cNvPr>
          <p:cNvGraphicFramePr>
            <a:graphicFrameLocks noGrp="1"/>
          </p:cNvGraphicFramePr>
          <p:nvPr>
            <p:extLst>
              <p:ext uri="{D42A27DB-BD31-4B8C-83A1-F6EECF244321}">
                <p14:modId xmlns:p14="http://schemas.microsoft.com/office/powerpoint/2010/main" val="579073019"/>
              </p:ext>
            </p:extLst>
          </p:nvPr>
        </p:nvGraphicFramePr>
        <p:xfrm>
          <a:off x="1066800" y="1478384"/>
          <a:ext cx="10450286" cy="2224737"/>
        </p:xfrm>
        <a:graphic>
          <a:graphicData uri="http://schemas.openxmlformats.org/drawingml/2006/table">
            <a:tbl>
              <a:tblPr firstRow="1" bandRow="1">
                <a:tableStyleId>{21E4AEA4-8DFA-4A89-87EB-49C32662AFE0}</a:tableStyleId>
              </a:tblPr>
              <a:tblGrid>
                <a:gridCol w="1168147">
                  <a:extLst>
                    <a:ext uri="{9D8B030D-6E8A-4147-A177-3AD203B41FA5}">
                      <a16:colId xmlns:a16="http://schemas.microsoft.com/office/drawing/2014/main" val="2080818873"/>
                    </a:ext>
                  </a:extLst>
                </a:gridCol>
                <a:gridCol w="5809595">
                  <a:extLst>
                    <a:ext uri="{9D8B030D-6E8A-4147-A177-3AD203B41FA5}">
                      <a16:colId xmlns:a16="http://schemas.microsoft.com/office/drawing/2014/main" val="3517223753"/>
                    </a:ext>
                  </a:extLst>
                </a:gridCol>
                <a:gridCol w="3472544">
                  <a:extLst>
                    <a:ext uri="{9D8B030D-6E8A-4147-A177-3AD203B41FA5}">
                      <a16:colId xmlns:a16="http://schemas.microsoft.com/office/drawing/2014/main" val="1406879219"/>
                    </a:ext>
                  </a:extLst>
                </a:gridCol>
              </a:tblGrid>
              <a:tr h="362296">
                <a:tc>
                  <a:txBody>
                    <a:bodyPr/>
                    <a:lstStyle/>
                    <a:p>
                      <a:r>
                        <a:rPr lang="en-IN" dirty="0"/>
                        <a:t>S.no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Name of the Student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err="1"/>
                        <a:t>Enrollment</a:t>
                      </a:r>
                      <a:r>
                        <a:rPr lang="en-IN" dirty="0"/>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4001084"/>
                  </a:ext>
                </a:extLst>
              </a:tr>
              <a:tr h="362296">
                <a:tc>
                  <a:txBody>
                    <a:bodyPr/>
                    <a:lstStyle/>
                    <a:p>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Anand Gutta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BT20ECE072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1770453"/>
                  </a:ext>
                </a:extLst>
              </a:tr>
              <a:tr h="362296">
                <a:tc>
                  <a:txBody>
                    <a:bodyPr/>
                    <a:lstStyle/>
                    <a:p>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Guna Sai Kiran </a:t>
                      </a:r>
                      <a:r>
                        <a:rPr lang="en-IN" dirty="0" err="1"/>
                        <a:t>Nekkanti</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BT20ECE075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5503779"/>
                  </a:ext>
                </a:extLst>
              </a:tr>
              <a:tr h="362296">
                <a:tc>
                  <a:txBody>
                    <a:bodyPr/>
                    <a:lstStyle/>
                    <a:p>
                      <a:r>
                        <a:rPr lang="en-IN"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err="1"/>
                        <a:t>Nithin</a:t>
                      </a:r>
                      <a:r>
                        <a:rPr lang="en-IN" dirty="0"/>
                        <a:t> </a:t>
                      </a:r>
                      <a:r>
                        <a:rPr lang="en-IN" dirty="0" err="1"/>
                        <a:t>Jathoth</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BT20ECE071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7556007"/>
                  </a:ext>
                </a:extLst>
              </a:tr>
              <a:tr h="362296">
                <a:tc>
                  <a:txBody>
                    <a:bodyPr/>
                    <a:lstStyle/>
                    <a:p>
                      <a:r>
                        <a:rPr lang="en-IN"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K. Venkata </a:t>
                      </a:r>
                      <a:r>
                        <a:rPr lang="en-IN" dirty="0" err="1"/>
                        <a:t>Praneeth</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BT20ECE043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2618918"/>
                  </a:ext>
                </a:extLst>
              </a:tr>
              <a:tr h="395937">
                <a:tc gridSpan="3">
                  <a:txBody>
                    <a:bodyPr/>
                    <a:lstStyle/>
                    <a:p>
                      <a:pPr algn="ctr"/>
                      <a:r>
                        <a:rPr lang="en-IN" b="1" dirty="0"/>
                        <a:t>THIRD YEAR –ECE-BATCH 02-GROUP1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3931406006"/>
                  </a:ext>
                </a:extLst>
              </a:tr>
            </a:tbl>
          </a:graphicData>
        </a:graphic>
      </p:graphicFrame>
    </p:spTree>
    <p:extLst>
      <p:ext uri="{BB962C8B-B14F-4D97-AF65-F5344CB8AC3E}">
        <p14:creationId xmlns:p14="http://schemas.microsoft.com/office/powerpoint/2010/main" val="50199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14EE7-57DC-2066-81AF-92CC97BBDD62}"/>
              </a:ext>
            </a:extLst>
          </p:cNvPr>
          <p:cNvSpPr>
            <a:spLocks noGrp="1"/>
          </p:cNvSpPr>
          <p:nvPr>
            <p:ph type="title"/>
          </p:nvPr>
        </p:nvSpPr>
        <p:spPr/>
        <p:txBody>
          <a:bodyPr/>
          <a:lstStyle/>
          <a:p>
            <a:r>
              <a:rPr lang="en-IN" dirty="0"/>
              <a:t>TRANSISTOR</a:t>
            </a:r>
          </a:p>
        </p:txBody>
      </p:sp>
      <p:sp>
        <p:nvSpPr>
          <p:cNvPr id="3" name="Text Placeholder 2">
            <a:extLst>
              <a:ext uri="{FF2B5EF4-FFF2-40B4-BE49-F238E27FC236}">
                <a16:creationId xmlns:a16="http://schemas.microsoft.com/office/drawing/2014/main" id="{8F540227-EF57-2E4C-E686-C42F6E7174EB}"/>
              </a:ext>
            </a:extLst>
          </p:cNvPr>
          <p:cNvSpPr>
            <a:spLocks noGrp="1"/>
          </p:cNvSpPr>
          <p:nvPr>
            <p:ph type="body" sz="half" idx="2"/>
          </p:nvPr>
        </p:nvSpPr>
        <p:spPr/>
        <p:txBody>
          <a:bodyPr/>
          <a:lstStyle/>
          <a:p>
            <a:pPr marL="285750" indent="-285750">
              <a:buClr>
                <a:srgbClr val="92D050"/>
              </a:buClr>
              <a:buFont typeface="Wingdings" panose="05000000000000000000" pitchFamily="2" charset="2"/>
              <a:buChar char="v"/>
            </a:pPr>
            <a:r>
              <a:rPr lang="en-US" dirty="0"/>
              <a:t>In this circuit, we use </a:t>
            </a:r>
            <a:r>
              <a:rPr lang="en-US" b="1" dirty="0"/>
              <a:t>TIP122</a:t>
            </a:r>
            <a:r>
              <a:rPr lang="en-US" dirty="0"/>
              <a:t> (Darlington NPN) transistor. </a:t>
            </a:r>
          </a:p>
          <a:p>
            <a:pPr marL="285750" indent="-285750">
              <a:buClr>
                <a:srgbClr val="92D050"/>
              </a:buClr>
              <a:buFont typeface="Wingdings" panose="05000000000000000000" pitchFamily="2" charset="2"/>
              <a:buChar char="v"/>
            </a:pPr>
            <a:r>
              <a:rPr lang="en-US" dirty="0"/>
              <a:t>The TIP122 is a Darlington pair NPN transistor. </a:t>
            </a:r>
          </a:p>
          <a:p>
            <a:pPr marL="285750" indent="-285750">
              <a:buClr>
                <a:srgbClr val="92D050"/>
              </a:buClr>
              <a:buFont typeface="Wingdings" panose="05000000000000000000" pitchFamily="2" charset="2"/>
              <a:buChar char="v"/>
            </a:pPr>
            <a:r>
              <a:rPr lang="en-US" dirty="0"/>
              <a:t>It functions like a normal NPN transistor, but since it has a Darlington pair inside it has a good collector current rating of about 5A and a gain of about 1000. </a:t>
            </a:r>
          </a:p>
          <a:p>
            <a:pPr marL="285750" indent="-285750">
              <a:buClr>
                <a:srgbClr val="92D050"/>
              </a:buClr>
              <a:buFont typeface="Wingdings" panose="05000000000000000000" pitchFamily="2" charset="2"/>
              <a:buChar char="v"/>
            </a:pPr>
            <a:r>
              <a:rPr lang="en-US" dirty="0"/>
              <a:t>It can also withstand about 100V across its collector- Emitter hence can be used to drive heavy loads.</a:t>
            </a:r>
          </a:p>
          <a:p>
            <a:pPr marL="285750" indent="-285750">
              <a:buClr>
                <a:srgbClr val="92D050"/>
              </a:buClr>
              <a:buFont typeface="Wingdings" panose="05000000000000000000" pitchFamily="2" charset="2"/>
              <a:buChar char="v"/>
            </a:pPr>
            <a:r>
              <a:rPr lang="en-US" dirty="0"/>
              <a:t>This increases the current gain and current rating of this transistor.</a:t>
            </a:r>
            <a:endParaRPr lang="en-IN" dirty="0"/>
          </a:p>
        </p:txBody>
      </p:sp>
      <p:sp>
        <p:nvSpPr>
          <p:cNvPr id="4" name="Content Placeholder 3">
            <a:extLst>
              <a:ext uri="{FF2B5EF4-FFF2-40B4-BE49-F238E27FC236}">
                <a16:creationId xmlns:a16="http://schemas.microsoft.com/office/drawing/2014/main" id="{F1BC9ACC-6745-F240-DD7A-C1D456EDAFA6}"/>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17613EF6-772D-A2DB-162F-AD272DDB472F}"/>
              </a:ext>
            </a:extLst>
          </p:cNvPr>
          <p:cNvPicPr>
            <a:picLocks noChangeAspect="1"/>
          </p:cNvPicPr>
          <p:nvPr/>
        </p:nvPicPr>
        <p:blipFill>
          <a:blip r:embed="rId2"/>
          <a:stretch>
            <a:fillRect/>
          </a:stretch>
        </p:blipFill>
        <p:spPr>
          <a:xfrm>
            <a:off x="5641848" y="1513114"/>
            <a:ext cx="5311953" cy="4446814"/>
          </a:xfrm>
          <a:prstGeom prst="rect">
            <a:avLst/>
          </a:prstGeom>
        </p:spPr>
      </p:pic>
    </p:spTree>
    <p:extLst>
      <p:ext uri="{BB962C8B-B14F-4D97-AF65-F5344CB8AC3E}">
        <p14:creationId xmlns:p14="http://schemas.microsoft.com/office/powerpoint/2010/main" val="416479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70FA6-8D08-8282-F120-B0F6DD462FF0}"/>
              </a:ext>
            </a:extLst>
          </p:cNvPr>
          <p:cNvSpPr>
            <a:spLocks noGrp="1"/>
          </p:cNvSpPr>
          <p:nvPr>
            <p:ph type="title"/>
          </p:nvPr>
        </p:nvSpPr>
        <p:spPr/>
        <p:txBody>
          <a:bodyPr>
            <a:normAutofit/>
          </a:bodyPr>
          <a:lstStyle/>
          <a:p>
            <a:pPr algn="ctr"/>
            <a:r>
              <a:rPr lang="en-IN" sz="4400" dirty="0"/>
              <a:t>DC MOTOR</a:t>
            </a:r>
          </a:p>
        </p:txBody>
      </p:sp>
      <p:sp>
        <p:nvSpPr>
          <p:cNvPr id="3" name="Text Placeholder 2">
            <a:extLst>
              <a:ext uri="{FF2B5EF4-FFF2-40B4-BE49-F238E27FC236}">
                <a16:creationId xmlns:a16="http://schemas.microsoft.com/office/drawing/2014/main" id="{0745F776-E1F9-9E76-C204-381B89D7160C}"/>
              </a:ext>
            </a:extLst>
          </p:cNvPr>
          <p:cNvSpPr>
            <a:spLocks noGrp="1"/>
          </p:cNvSpPr>
          <p:nvPr>
            <p:ph type="body" sz="half" idx="2"/>
          </p:nvPr>
        </p:nvSpPr>
        <p:spPr/>
        <p:txBody>
          <a:bodyPr>
            <a:normAutofit lnSpcReduction="10000"/>
          </a:bodyPr>
          <a:lstStyle/>
          <a:p>
            <a:pPr marL="285750" indent="-285750">
              <a:buClr>
                <a:srgbClr val="92D050"/>
              </a:buClr>
              <a:buFont typeface="Wingdings" panose="05000000000000000000" pitchFamily="2" charset="2"/>
              <a:buChar char="Ø"/>
            </a:pPr>
            <a:r>
              <a:rPr lang="en-US" dirty="0"/>
              <a:t>A </a:t>
            </a:r>
            <a:r>
              <a:rPr lang="en-US" b="1" dirty="0"/>
              <a:t>DC motor </a:t>
            </a:r>
            <a:r>
              <a:rPr lang="en-US" dirty="0"/>
              <a:t>is any of a class of rotary electrical machines that converts direct current electrical energy into mechanical energy. </a:t>
            </a:r>
          </a:p>
          <a:p>
            <a:pPr marL="285750" indent="-285750">
              <a:buClr>
                <a:srgbClr val="92D050"/>
              </a:buClr>
              <a:buFont typeface="Wingdings" panose="05000000000000000000" pitchFamily="2" charset="2"/>
              <a:buChar char="Ø"/>
            </a:pPr>
            <a:endParaRPr lang="en-US" dirty="0"/>
          </a:p>
          <a:p>
            <a:pPr marL="285750" indent="-285750">
              <a:buClr>
                <a:srgbClr val="92D050"/>
              </a:buClr>
              <a:buFont typeface="Wingdings" panose="05000000000000000000" pitchFamily="2" charset="2"/>
              <a:buChar char="Ø"/>
            </a:pPr>
            <a:r>
              <a:rPr lang="en-US" dirty="0"/>
              <a:t>The most common types rely on the forces produced by magnetic fields. </a:t>
            </a:r>
          </a:p>
          <a:p>
            <a:pPr marL="285750" indent="-285750">
              <a:buClr>
                <a:srgbClr val="92D050"/>
              </a:buClr>
              <a:buFont typeface="Wingdings" panose="05000000000000000000" pitchFamily="2" charset="2"/>
              <a:buChar char="Ø"/>
            </a:pPr>
            <a:endParaRPr lang="en-US" dirty="0"/>
          </a:p>
          <a:p>
            <a:pPr marL="285750" indent="-285750">
              <a:buClr>
                <a:srgbClr val="92D050"/>
              </a:buClr>
              <a:buFont typeface="Wingdings" panose="05000000000000000000" pitchFamily="2" charset="2"/>
              <a:buChar char="Ø"/>
            </a:pPr>
            <a:r>
              <a:rPr lang="en-US" dirty="0"/>
              <a:t>Nearly all types of DC motors have some internal mechanism, either electromechanical or electronic, to periodically change the direction of current flow in part of the motor. </a:t>
            </a:r>
          </a:p>
          <a:p>
            <a:pPr marL="285750" indent="-285750">
              <a:buClr>
                <a:srgbClr val="92D050"/>
              </a:buClr>
              <a:buFont typeface="Wingdings" panose="05000000000000000000" pitchFamily="2" charset="2"/>
              <a:buChar char="Ø"/>
            </a:pPr>
            <a:endParaRPr lang="en-US" dirty="0"/>
          </a:p>
          <a:p>
            <a:pPr marL="285750" indent="-285750">
              <a:buClr>
                <a:srgbClr val="92D050"/>
              </a:buClr>
              <a:buFont typeface="Wingdings" panose="05000000000000000000" pitchFamily="2" charset="2"/>
              <a:buChar char="Ø"/>
            </a:pPr>
            <a:r>
              <a:rPr lang="en-US" dirty="0"/>
              <a:t>In this project, we use 12V DC motor</a:t>
            </a:r>
            <a:endParaRPr lang="en-IN" dirty="0"/>
          </a:p>
        </p:txBody>
      </p:sp>
      <p:pic>
        <p:nvPicPr>
          <p:cNvPr id="6" name="Content Placeholder 5">
            <a:extLst>
              <a:ext uri="{FF2B5EF4-FFF2-40B4-BE49-F238E27FC236}">
                <a16:creationId xmlns:a16="http://schemas.microsoft.com/office/drawing/2014/main" id="{CDA2670D-15DD-083C-DBD5-ABCE295DA383}"/>
              </a:ext>
            </a:extLst>
          </p:cNvPr>
          <p:cNvPicPr>
            <a:picLocks noGrp="1" noChangeAspect="1"/>
          </p:cNvPicPr>
          <p:nvPr>
            <p:ph idx="1"/>
          </p:nvPr>
        </p:nvPicPr>
        <p:blipFill>
          <a:blip r:embed="rId2"/>
          <a:stretch>
            <a:fillRect/>
          </a:stretch>
        </p:blipFill>
        <p:spPr>
          <a:xfrm>
            <a:off x="6229254" y="1736272"/>
            <a:ext cx="4856328" cy="4035884"/>
          </a:xfrm>
        </p:spPr>
      </p:pic>
    </p:spTree>
    <p:extLst>
      <p:ext uri="{BB962C8B-B14F-4D97-AF65-F5344CB8AC3E}">
        <p14:creationId xmlns:p14="http://schemas.microsoft.com/office/powerpoint/2010/main" val="20096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3F865-6548-073C-A75B-3337D92CBA7D}"/>
              </a:ext>
            </a:extLst>
          </p:cNvPr>
          <p:cNvSpPr>
            <a:spLocks noGrp="1"/>
          </p:cNvSpPr>
          <p:nvPr>
            <p:ph type="title"/>
          </p:nvPr>
        </p:nvSpPr>
        <p:spPr/>
        <p:txBody>
          <a:bodyPr/>
          <a:lstStyle/>
          <a:p>
            <a:r>
              <a:rPr lang="en-IN" dirty="0"/>
              <a:t>simulations</a:t>
            </a:r>
          </a:p>
        </p:txBody>
      </p:sp>
    </p:spTree>
    <p:extLst>
      <p:ext uri="{BB962C8B-B14F-4D97-AF65-F5344CB8AC3E}">
        <p14:creationId xmlns:p14="http://schemas.microsoft.com/office/powerpoint/2010/main" val="17024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0FD1-DB79-D133-4BCD-20DA935C7AE0}"/>
              </a:ext>
            </a:extLst>
          </p:cNvPr>
          <p:cNvSpPr>
            <a:spLocks noGrp="1"/>
          </p:cNvSpPr>
          <p:nvPr>
            <p:ph type="title"/>
          </p:nvPr>
        </p:nvSpPr>
        <p:spPr/>
        <p:txBody>
          <a:bodyPr>
            <a:normAutofit/>
          </a:bodyPr>
          <a:lstStyle/>
          <a:p>
            <a:pPr algn="ctr"/>
            <a:r>
              <a:rPr lang="en-IN" sz="4400" dirty="0"/>
              <a:t>BREAD BOARD CIRCUIT</a:t>
            </a:r>
          </a:p>
        </p:txBody>
      </p:sp>
      <p:pic>
        <p:nvPicPr>
          <p:cNvPr id="7" name="Content Placeholder 6">
            <a:extLst>
              <a:ext uri="{FF2B5EF4-FFF2-40B4-BE49-F238E27FC236}">
                <a16:creationId xmlns:a16="http://schemas.microsoft.com/office/drawing/2014/main" id="{71C76358-1A72-B778-00F0-F3CF9DC16B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160" y="1524001"/>
            <a:ext cx="10850880" cy="4310062"/>
          </a:xfrm>
        </p:spPr>
      </p:pic>
    </p:spTree>
    <p:extLst>
      <p:ext uri="{BB962C8B-B14F-4D97-AF65-F5344CB8AC3E}">
        <p14:creationId xmlns:p14="http://schemas.microsoft.com/office/powerpoint/2010/main" val="205132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F1615-372E-B01D-3075-D9ECF63A79A7}"/>
              </a:ext>
            </a:extLst>
          </p:cNvPr>
          <p:cNvSpPr>
            <a:spLocks noGrp="1"/>
          </p:cNvSpPr>
          <p:nvPr>
            <p:ph type="title"/>
          </p:nvPr>
        </p:nvSpPr>
        <p:spPr/>
        <p:txBody>
          <a:bodyPr>
            <a:normAutofit/>
          </a:bodyPr>
          <a:lstStyle/>
          <a:p>
            <a:pPr algn="ctr"/>
            <a:r>
              <a:rPr lang="en-US" sz="4400" dirty="0"/>
              <a:t>Tinker Cad</a:t>
            </a:r>
          </a:p>
        </p:txBody>
      </p:sp>
      <p:pic>
        <p:nvPicPr>
          <p:cNvPr id="5" name="Content Placeholder 4">
            <a:extLst>
              <a:ext uri="{FF2B5EF4-FFF2-40B4-BE49-F238E27FC236}">
                <a16:creationId xmlns:a16="http://schemas.microsoft.com/office/drawing/2014/main" id="{26ED0221-F210-0511-06EC-2D3E66AEE2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382" y="1686440"/>
            <a:ext cx="9982200" cy="4394319"/>
          </a:xfrm>
        </p:spPr>
      </p:pic>
    </p:spTree>
    <p:extLst>
      <p:ext uri="{BB962C8B-B14F-4D97-AF65-F5344CB8AC3E}">
        <p14:creationId xmlns:p14="http://schemas.microsoft.com/office/powerpoint/2010/main" val="113119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F3BD-37F5-5E92-7787-A1F2D2A8B8B3}"/>
              </a:ext>
            </a:extLst>
          </p:cNvPr>
          <p:cNvSpPr>
            <a:spLocks noGrp="1"/>
          </p:cNvSpPr>
          <p:nvPr>
            <p:ph type="title"/>
          </p:nvPr>
        </p:nvSpPr>
        <p:spPr/>
        <p:txBody>
          <a:bodyPr>
            <a:normAutofit/>
          </a:bodyPr>
          <a:lstStyle/>
          <a:p>
            <a:pPr algn="ctr"/>
            <a:r>
              <a:rPr lang="en-IN" sz="4400" dirty="0"/>
              <a:t>PROTEUS DIAGRAM</a:t>
            </a:r>
          </a:p>
        </p:txBody>
      </p:sp>
      <p:pic>
        <p:nvPicPr>
          <p:cNvPr id="5" name="Content Placeholder 4">
            <a:extLst>
              <a:ext uri="{FF2B5EF4-FFF2-40B4-BE49-F238E27FC236}">
                <a16:creationId xmlns:a16="http://schemas.microsoft.com/office/drawing/2014/main" id="{DD5E74B5-BBE7-5583-CEDF-574FBE9D72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2167" y="1453243"/>
            <a:ext cx="9552033" cy="5179571"/>
          </a:xfrm>
        </p:spPr>
      </p:pic>
    </p:spTree>
    <p:extLst>
      <p:ext uri="{BB962C8B-B14F-4D97-AF65-F5344CB8AC3E}">
        <p14:creationId xmlns:p14="http://schemas.microsoft.com/office/powerpoint/2010/main" val="369498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0402-7AA8-94A2-D958-9504856CB80C}"/>
              </a:ext>
            </a:extLst>
          </p:cNvPr>
          <p:cNvSpPr>
            <a:spLocks noGrp="1"/>
          </p:cNvSpPr>
          <p:nvPr>
            <p:ph type="title"/>
          </p:nvPr>
        </p:nvSpPr>
        <p:spPr/>
        <p:txBody>
          <a:bodyPr>
            <a:normAutofit/>
          </a:bodyPr>
          <a:lstStyle/>
          <a:p>
            <a:pPr algn="ctr"/>
            <a:r>
              <a:rPr lang="en-IN" sz="4400" dirty="0"/>
              <a:t>Proteus Oscilloscope</a:t>
            </a:r>
          </a:p>
        </p:txBody>
      </p:sp>
      <p:pic>
        <p:nvPicPr>
          <p:cNvPr id="4" name="Google Shape;262;p30">
            <a:extLst>
              <a:ext uri="{FF2B5EF4-FFF2-40B4-BE49-F238E27FC236}">
                <a16:creationId xmlns:a16="http://schemas.microsoft.com/office/drawing/2014/main" id="{1E009E99-C693-C669-2037-84BA49D40D73}"/>
              </a:ext>
            </a:extLst>
          </p:cNvPr>
          <p:cNvPicPr preferRelativeResize="0">
            <a:picLocks noGrp="1"/>
          </p:cNvPicPr>
          <p:nvPr>
            <p:ph idx="1"/>
          </p:nvPr>
        </p:nvPicPr>
        <p:blipFill>
          <a:blip r:embed="rId2">
            <a:alphaModFix/>
          </a:blip>
          <a:stretch>
            <a:fillRect/>
          </a:stretch>
        </p:blipFill>
        <p:spPr>
          <a:xfrm>
            <a:off x="1104900" y="1600200"/>
            <a:ext cx="9980682" cy="4572000"/>
          </a:xfrm>
          <a:prstGeom prst="rect">
            <a:avLst/>
          </a:prstGeom>
          <a:noFill/>
          <a:ln>
            <a:noFill/>
          </a:ln>
        </p:spPr>
      </p:pic>
    </p:spTree>
    <p:extLst>
      <p:ext uri="{BB962C8B-B14F-4D97-AF65-F5344CB8AC3E}">
        <p14:creationId xmlns:p14="http://schemas.microsoft.com/office/powerpoint/2010/main" val="204006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FC3A1-9A0D-C8E8-DDEB-45EFC10BEA22}"/>
              </a:ext>
            </a:extLst>
          </p:cNvPr>
          <p:cNvSpPr>
            <a:spLocks noGrp="1"/>
          </p:cNvSpPr>
          <p:nvPr>
            <p:ph type="title"/>
          </p:nvPr>
        </p:nvSpPr>
        <p:spPr/>
        <p:txBody>
          <a:bodyPr>
            <a:normAutofit/>
          </a:bodyPr>
          <a:lstStyle/>
          <a:p>
            <a:pPr algn="ctr"/>
            <a:r>
              <a:rPr lang="en-IN" sz="4400" dirty="0"/>
              <a:t>PWM SIGNAL IN MATLAB</a:t>
            </a:r>
          </a:p>
        </p:txBody>
      </p:sp>
      <p:pic>
        <p:nvPicPr>
          <p:cNvPr id="4" name="Google Shape;278;p32">
            <a:extLst>
              <a:ext uri="{FF2B5EF4-FFF2-40B4-BE49-F238E27FC236}">
                <a16:creationId xmlns:a16="http://schemas.microsoft.com/office/drawing/2014/main" id="{218E4A49-AF64-F747-3108-AF5AC7E5B0AA}"/>
              </a:ext>
            </a:extLst>
          </p:cNvPr>
          <p:cNvPicPr preferRelativeResize="0">
            <a:picLocks noGrp="1"/>
          </p:cNvPicPr>
          <p:nvPr>
            <p:ph idx="1"/>
          </p:nvPr>
        </p:nvPicPr>
        <p:blipFill>
          <a:blip r:embed="rId2">
            <a:alphaModFix/>
          </a:blip>
          <a:stretch>
            <a:fillRect/>
          </a:stretch>
        </p:blipFill>
        <p:spPr>
          <a:xfrm>
            <a:off x="5917763" y="1666962"/>
            <a:ext cx="5875529" cy="4275190"/>
          </a:xfrm>
          <a:prstGeom prst="rect">
            <a:avLst/>
          </a:prstGeom>
          <a:noFill/>
          <a:ln>
            <a:noFill/>
          </a:ln>
        </p:spPr>
      </p:pic>
      <p:sp>
        <p:nvSpPr>
          <p:cNvPr id="6" name="TextBox 5">
            <a:extLst>
              <a:ext uri="{FF2B5EF4-FFF2-40B4-BE49-F238E27FC236}">
                <a16:creationId xmlns:a16="http://schemas.microsoft.com/office/drawing/2014/main" id="{1BDBF3B8-D71B-E942-6C0B-1F3BB560F4FA}"/>
              </a:ext>
            </a:extLst>
          </p:cNvPr>
          <p:cNvSpPr txBox="1"/>
          <p:nvPr/>
        </p:nvSpPr>
        <p:spPr>
          <a:xfrm>
            <a:off x="1220561" y="1666962"/>
            <a:ext cx="6098720" cy="3939540"/>
          </a:xfrm>
          <a:prstGeom prst="rect">
            <a:avLst/>
          </a:prstGeom>
          <a:noFill/>
        </p:spPr>
        <p:txBody>
          <a:bodyPr wrap="square">
            <a:spAutoFit/>
          </a:bodyPr>
          <a:lstStyle/>
          <a:p>
            <a:pPr marL="0" lvl="0" indent="0" algn="l" rtl="0">
              <a:spcBef>
                <a:spcPts val="600"/>
              </a:spcBef>
              <a:spcAft>
                <a:spcPts val="0"/>
              </a:spcAft>
              <a:buNone/>
            </a:pPr>
            <a:r>
              <a:rPr lang="en-US" sz="2000" b="1" dirty="0">
                <a:solidFill>
                  <a:srgbClr val="202122"/>
                </a:solidFill>
                <a:highlight>
                  <a:srgbClr val="FFFFFF"/>
                </a:highlight>
              </a:rPr>
              <a:t>SAWTOOTH IN MATLAB</a:t>
            </a:r>
            <a:r>
              <a:rPr lang="en-US" sz="2000" dirty="0">
                <a:solidFill>
                  <a:srgbClr val="202122"/>
                </a:solidFill>
                <a:highlight>
                  <a:srgbClr val="FFFFFF"/>
                </a:highlight>
              </a:rPr>
              <a:t>:</a:t>
            </a:r>
          </a:p>
          <a:p>
            <a:pPr marL="0" lvl="0" indent="0" algn="l" rtl="0">
              <a:spcBef>
                <a:spcPts val="600"/>
              </a:spcBef>
              <a:spcAft>
                <a:spcPts val="0"/>
              </a:spcAft>
              <a:buNone/>
            </a:pPr>
            <a:r>
              <a:rPr lang="en-US" dirty="0">
                <a:solidFill>
                  <a:srgbClr val="202122"/>
                </a:solidFill>
                <a:highlight>
                  <a:srgbClr val="FFFFFF"/>
                </a:highlight>
              </a:rPr>
              <a:t>In the 1st block we have considered and </a:t>
            </a:r>
          </a:p>
          <a:p>
            <a:pPr marL="0" lvl="0" indent="0" algn="l" rtl="0">
              <a:spcBef>
                <a:spcPts val="600"/>
              </a:spcBef>
              <a:spcAft>
                <a:spcPts val="0"/>
              </a:spcAft>
              <a:buNone/>
            </a:pPr>
            <a:r>
              <a:rPr lang="en-US" dirty="0">
                <a:solidFill>
                  <a:srgbClr val="202122"/>
                </a:solidFill>
                <a:highlight>
                  <a:srgbClr val="FFFFFF"/>
                </a:highlight>
              </a:rPr>
              <a:t>linear clock signal and a PWM signal</a:t>
            </a:r>
          </a:p>
          <a:p>
            <a:pPr marL="0" lvl="0" indent="0" algn="l" rtl="0">
              <a:spcBef>
                <a:spcPts val="600"/>
              </a:spcBef>
              <a:spcAft>
                <a:spcPts val="0"/>
              </a:spcAft>
              <a:buNone/>
            </a:pPr>
            <a:r>
              <a:rPr lang="en-US" dirty="0">
                <a:solidFill>
                  <a:srgbClr val="202122"/>
                </a:solidFill>
                <a:highlight>
                  <a:srgbClr val="FFFFFF"/>
                </a:highlight>
              </a:rPr>
              <a:t>and  have observed their waveforms.</a:t>
            </a:r>
          </a:p>
          <a:p>
            <a:pPr marL="0" lvl="0" indent="0" algn="l" rtl="0">
              <a:spcBef>
                <a:spcPts val="600"/>
              </a:spcBef>
              <a:spcAft>
                <a:spcPts val="0"/>
              </a:spcAft>
              <a:buNone/>
            </a:pPr>
            <a:r>
              <a:rPr lang="en-US" dirty="0">
                <a:solidFill>
                  <a:srgbClr val="202122"/>
                </a:solidFill>
                <a:highlight>
                  <a:srgbClr val="FFFFFF"/>
                </a:highlight>
              </a:rPr>
              <a:t>In the 2nd block we have a consider a </a:t>
            </a:r>
          </a:p>
          <a:p>
            <a:pPr marL="0" lvl="0" indent="0" algn="l" rtl="0">
              <a:spcBef>
                <a:spcPts val="600"/>
              </a:spcBef>
              <a:spcAft>
                <a:spcPts val="0"/>
              </a:spcAft>
              <a:buNone/>
            </a:pPr>
            <a:r>
              <a:rPr lang="en-US" dirty="0">
                <a:solidFill>
                  <a:srgbClr val="202122"/>
                </a:solidFill>
                <a:highlight>
                  <a:srgbClr val="FFFFFF"/>
                </a:highlight>
              </a:rPr>
              <a:t>linear signal and a constant valve and </a:t>
            </a:r>
          </a:p>
          <a:p>
            <a:pPr marL="0" lvl="0" indent="0" algn="l" rtl="0">
              <a:spcBef>
                <a:spcPts val="600"/>
              </a:spcBef>
              <a:spcAft>
                <a:spcPts val="0"/>
              </a:spcAft>
              <a:buNone/>
            </a:pPr>
            <a:r>
              <a:rPr lang="en-US" dirty="0">
                <a:solidFill>
                  <a:srgbClr val="202122"/>
                </a:solidFill>
                <a:highlight>
                  <a:srgbClr val="FFFFFF"/>
                </a:highlight>
              </a:rPr>
              <a:t>sent their signal into reminder block</a:t>
            </a:r>
          </a:p>
          <a:p>
            <a:pPr marL="0" lvl="0" indent="0" algn="l" rtl="0">
              <a:spcBef>
                <a:spcPts val="600"/>
              </a:spcBef>
              <a:spcAft>
                <a:spcPts val="0"/>
              </a:spcAft>
              <a:buNone/>
            </a:pPr>
            <a:r>
              <a:rPr lang="en-US" dirty="0">
                <a:solidFill>
                  <a:srgbClr val="202122"/>
                </a:solidFill>
                <a:highlight>
                  <a:srgbClr val="FFFFFF"/>
                </a:highlight>
              </a:rPr>
              <a:t>which generates a sawtooth ad further </a:t>
            </a:r>
          </a:p>
          <a:p>
            <a:pPr marL="0" lvl="0" indent="0" algn="l" rtl="0">
              <a:spcBef>
                <a:spcPts val="600"/>
              </a:spcBef>
              <a:spcAft>
                <a:spcPts val="0"/>
              </a:spcAft>
              <a:buNone/>
            </a:pPr>
            <a:r>
              <a:rPr lang="en-US" dirty="0">
                <a:solidFill>
                  <a:srgbClr val="202122"/>
                </a:solidFill>
                <a:highlight>
                  <a:srgbClr val="FFFFFF"/>
                </a:highlight>
              </a:rPr>
              <a:t>sent into switch if switch is 1 we will </a:t>
            </a:r>
          </a:p>
          <a:p>
            <a:pPr marL="0" lvl="0" indent="0" algn="l" rtl="0">
              <a:spcBef>
                <a:spcPts val="600"/>
              </a:spcBef>
              <a:spcAft>
                <a:spcPts val="0"/>
              </a:spcAft>
              <a:buNone/>
            </a:pPr>
            <a:r>
              <a:rPr lang="en-US" dirty="0">
                <a:solidFill>
                  <a:srgbClr val="202122"/>
                </a:solidFill>
                <a:highlight>
                  <a:srgbClr val="FFFFFF"/>
                </a:highlight>
              </a:rPr>
              <a:t>get PWM signal if switch is 0 there will be </a:t>
            </a:r>
          </a:p>
          <a:p>
            <a:pPr marL="0" lvl="0" indent="0" algn="l" rtl="0">
              <a:spcBef>
                <a:spcPts val="600"/>
              </a:spcBef>
              <a:spcAft>
                <a:spcPts val="100"/>
              </a:spcAft>
              <a:buNone/>
            </a:pPr>
            <a:r>
              <a:rPr lang="en-US" dirty="0">
                <a:solidFill>
                  <a:srgbClr val="202122"/>
                </a:solidFill>
                <a:highlight>
                  <a:srgbClr val="FFFFFF"/>
                </a:highlight>
              </a:rPr>
              <a:t>no </a:t>
            </a:r>
            <a:r>
              <a:rPr lang="en-US" dirty="0" err="1">
                <a:solidFill>
                  <a:srgbClr val="202122"/>
                </a:solidFill>
                <a:highlight>
                  <a:srgbClr val="FFFFFF"/>
                </a:highlight>
              </a:rPr>
              <a:t>genration</a:t>
            </a:r>
            <a:r>
              <a:rPr lang="en-US" dirty="0">
                <a:solidFill>
                  <a:srgbClr val="202122"/>
                </a:solidFill>
                <a:highlight>
                  <a:srgbClr val="FFFFFF"/>
                </a:highlight>
              </a:rPr>
              <a:t> of signal.</a:t>
            </a:r>
            <a:endParaRPr lang="en-US" dirty="0"/>
          </a:p>
        </p:txBody>
      </p:sp>
    </p:spTree>
    <p:extLst>
      <p:ext uri="{BB962C8B-B14F-4D97-AF65-F5344CB8AC3E}">
        <p14:creationId xmlns:p14="http://schemas.microsoft.com/office/powerpoint/2010/main" val="420014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29FE-B2C2-3BAE-B949-3D5A25506284}"/>
              </a:ext>
            </a:extLst>
          </p:cNvPr>
          <p:cNvSpPr>
            <a:spLocks noGrp="1"/>
          </p:cNvSpPr>
          <p:nvPr>
            <p:ph type="title"/>
          </p:nvPr>
        </p:nvSpPr>
        <p:spPr/>
        <p:txBody>
          <a:bodyPr>
            <a:normAutofit/>
          </a:bodyPr>
          <a:lstStyle/>
          <a:p>
            <a:pPr algn="ctr"/>
            <a:r>
              <a:rPr lang="en-IN" sz="4400" dirty="0"/>
              <a:t>WAVE FORM</a:t>
            </a:r>
          </a:p>
        </p:txBody>
      </p:sp>
      <p:pic>
        <p:nvPicPr>
          <p:cNvPr id="4" name="Google Shape;284;p33">
            <a:extLst>
              <a:ext uri="{FF2B5EF4-FFF2-40B4-BE49-F238E27FC236}">
                <a16:creationId xmlns:a16="http://schemas.microsoft.com/office/drawing/2014/main" id="{8F606273-E673-EFE0-B33D-D717ED5EC7D4}"/>
              </a:ext>
            </a:extLst>
          </p:cNvPr>
          <p:cNvPicPr preferRelativeResize="0">
            <a:picLocks noGrp="1"/>
          </p:cNvPicPr>
          <p:nvPr>
            <p:ph idx="1"/>
          </p:nvPr>
        </p:nvPicPr>
        <p:blipFill>
          <a:blip r:embed="rId2">
            <a:alphaModFix/>
          </a:blip>
          <a:stretch>
            <a:fillRect/>
          </a:stretch>
        </p:blipFill>
        <p:spPr>
          <a:xfrm>
            <a:off x="1104900" y="1694379"/>
            <a:ext cx="9982200" cy="4383641"/>
          </a:xfrm>
          <a:prstGeom prst="rect">
            <a:avLst/>
          </a:prstGeom>
          <a:noFill/>
          <a:ln>
            <a:noFill/>
          </a:ln>
        </p:spPr>
      </p:pic>
    </p:spTree>
    <p:extLst>
      <p:ext uri="{BB962C8B-B14F-4D97-AF65-F5344CB8AC3E}">
        <p14:creationId xmlns:p14="http://schemas.microsoft.com/office/powerpoint/2010/main" val="263542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8DE14-A128-33ED-6214-A916FD7FC3C9}"/>
              </a:ext>
            </a:extLst>
          </p:cNvPr>
          <p:cNvSpPr>
            <a:spLocks noGrp="1"/>
          </p:cNvSpPr>
          <p:nvPr>
            <p:ph type="title"/>
          </p:nvPr>
        </p:nvSpPr>
        <p:spPr/>
        <p:txBody>
          <a:bodyPr>
            <a:normAutofit/>
          </a:bodyPr>
          <a:lstStyle/>
          <a:p>
            <a:pPr algn="ctr"/>
            <a:r>
              <a:rPr lang="en-IN" sz="4000" dirty="0"/>
              <a:t>PWM-Controlled DC Motor using Mat-lab</a:t>
            </a:r>
          </a:p>
        </p:txBody>
      </p:sp>
      <p:sp>
        <p:nvSpPr>
          <p:cNvPr id="3" name="Content Placeholder 2">
            <a:extLst>
              <a:ext uri="{FF2B5EF4-FFF2-40B4-BE49-F238E27FC236}">
                <a16:creationId xmlns:a16="http://schemas.microsoft.com/office/drawing/2014/main" id="{30730D63-7015-64D9-111D-9FF04B642818}"/>
              </a:ext>
            </a:extLst>
          </p:cNvPr>
          <p:cNvSpPr>
            <a:spLocks noGrp="1"/>
          </p:cNvSpPr>
          <p:nvPr>
            <p:ph idx="1"/>
          </p:nvPr>
        </p:nvSpPr>
        <p:spPr/>
        <p:txBody>
          <a:bodyPr/>
          <a:lstStyle/>
          <a:p>
            <a:endParaRPr lang="en-IN" dirty="0"/>
          </a:p>
        </p:txBody>
      </p:sp>
      <p:pic>
        <p:nvPicPr>
          <p:cNvPr id="4" name="Google Shape;292;p34">
            <a:extLst>
              <a:ext uri="{FF2B5EF4-FFF2-40B4-BE49-F238E27FC236}">
                <a16:creationId xmlns:a16="http://schemas.microsoft.com/office/drawing/2014/main" id="{A18E3746-253B-91FE-794C-A878F605275D}"/>
              </a:ext>
            </a:extLst>
          </p:cNvPr>
          <p:cNvPicPr preferRelativeResize="0"/>
          <p:nvPr/>
        </p:nvPicPr>
        <p:blipFill>
          <a:blip r:embed="rId2">
            <a:alphaModFix/>
          </a:blip>
          <a:stretch>
            <a:fillRect/>
          </a:stretch>
        </p:blipFill>
        <p:spPr>
          <a:xfrm>
            <a:off x="1002012" y="1485900"/>
            <a:ext cx="10186457" cy="4572000"/>
          </a:xfrm>
          <a:prstGeom prst="rect">
            <a:avLst/>
          </a:prstGeom>
          <a:noFill/>
          <a:ln>
            <a:noFill/>
          </a:ln>
        </p:spPr>
      </p:pic>
    </p:spTree>
    <p:extLst>
      <p:ext uri="{BB962C8B-B14F-4D97-AF65-F5344CB8AC3E}">
        <p14:creationId xmlns:p14="http://schemas.microsoft.com/office/powerpoint/2010/main" val="167761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b="1" dirty="0"/>
              <a:t>DRAFT</a:t>
            </a:r>
          </a:p>
        </p:txBody>
      </p:sp>
      <p:sp>
        <p:nvSpPr>
          <p:cNvPr id="3" name="TextBox 2">
            <a:extLst>
              <a:ext uri="{FF2B5EF4-FFF2-40B4-BE49-F238E27FC236}">
                <a16:creationId xmlns:a16="http://schemas.microsoft.com/office/drawing/2014/main" id="{51806460-5AD5-9E04-533E-C2E1AEB97DCD}"/>
              </a:ext>
            </a:extLst>
          </p:cNvPr>
          <p:cNvSpPr txBox="1"/>
          <p:nvPr/>
        </p:nvSpPr>
        <p:spPr>
          <a:xfrm>
            <a:off x="838199" y="1496786"/>
            <a:ext cx="10390416" cy="5570756"/>
          </a:xfrm>
          <a:prstGeom prst="rect">
            <a:avLst/>
          </a:prstGeom>
          <a:noFill/>
        </p:spPr>
        <p:txBody>
          <a:bodyPr wrap="square" rtlCol="0">
            <a:spAutoFit/>
          </a:bodyPr>
          <a:lstStyle/>
          <a:p>
            <a:pPr marL="342900" indent="-342900">
              <a:buFont typeface="Wingdings" panose="05000000000000000000" pitchFamily="2" charset="2"/>
              <a:buChar char="Ø"/>
            </a:pPr>
            <a:r>
              <a:rPr lang="en-IN" sz="3200" dirty="0">
                <a:hlinkClick r:id="rId2" action="ppaction://hlinksldjump"/>
              </a:rPr>
              <a:t>INTRODUCTION</a:t>
            </a:r>
            <a:endParaRPr lang="en-IN" sz="3200" dirty="0"/>
          </a:p>
          <a:p>
            <a:pPr marL="342900" indent="-342900">
              <a:buFont typeface="Wingdings" panose="05000000000000000000" pitchFamily="2" charset="2"/>
              <a:buChar char="Ø"/>
            </a:pPr>
            <a:r>
              <a:rPr lang="en-IN" sz="3200" dirty="0">
                <a:hlinkClick r:id="rId3" action="ppaction://hlinksldjump"/>
              </a:rPr>
              <a:t>COMPONENTS REQUIRED</a:t>
            </a:r>
            <a:endParaRPr lang="en-IN" sz="3200" dirty="0"/>
          </a:p>
          <a:p>
            <a:pPr marL="342900" indent="-342900">
              <a:buFont typeface="Wingdings" panose="05000000000000000000" pitchFamily="2" charset="2"/>
              <a:buChar char="Ø"/>
            </a:pPr>
            <a:r>
              <a:rPr lang="en-IN" sz="3200" dirty="0">
                <a:hlinkClick r:id="rId4" action="ppaction://hlinksldjump"/>
              </a:rPr>
              <a:t>CIRCUIT DIAGRAM</a:t>
            </a:r>
            <a:endParaRPr lang="en-IN" sz="3200" dirty="0"/>
          </a:p>
          <a:p>
            <a:pPr marL="342900" indent="-342900">
              <a:buFont typeface="Wingdings" panose="05000000000000000000" pitchFamily="2" charset="2"/>
              <a:buChar char="Ø"/>
            </a:pPr>
            <a:r>
              <a:rPr lang="en-IN" sz="3200" dirty="0">
                <a:hlinkClick r:id="rId5" action="ppaction://hlinksldjump"/>
              </a:rPr>
              <a:t>WORKING</a:t>
            </a:r>
            <a:endParaRPr lang="en-IN" sz="3200" dirty="0"/>
          </a:p>
          <a:p>
            <a:pPr marL="342900" indent="-342900">
              <a:buFont typeface="Wingdings" panose="05000000000000000000" pitchFamily="2" charset="2"/>
              <a:buChar char="Ø"/>
            </a:pPr>
            <a:r>
              <a:rPr lang="en-IN" sz="3200" dirty="0">
                <a:hlinkClick r:id="rId6" action="ppaction://hlinksldjump"/>
              </a:rPr>
              <a:t>OTHER SIMULATIONS</a:t>
            </a:r>
            <a:endParaRPr lang="en-IN" sz="3200" dirty="0"/>
          </a:p>
          <a:p>
            <a:pPr marL="342900" indent="-342900">
              <a:buFont typeface="Wingdings" panose="05000000000000000000" pitchFamily="2" charset="2"/>
              <a:buChar char="Ø"/>
            </a:pPr>
            <a:r>
              <a:rPr lang="en-IN" sz="3200" dirty="0">
                <a:hlinkClick r:id="rId7" action="ppaction://hlinksldjump"/>
              </a:rPr>
              <a:t>ADVANTAGES AND DISADVANTAGES</a:t>
            </a:r>
            <a:endParaRPr lang="en-IN" sz="3200" dirty="0"/>
          </a:p>
          <a:p>
            <a:pPr marL="342900" indent="-342900">
              <a:buFont typeface="Wingdings" panose="05000000000000000000" pitchFamily="2" charset="2"/>
              <a:buChar char="Ø"/>
            </a:pPr>
            <a:r>
              <a:rPr lang="en-IN" sz="3200" dirty="0">
                <a:hlinkClick r:id="rId8" action="ppaction://hlinksldjump"/>
              </a:rPr>
              <a:t>APPLICATIONS</a:t>
            </a:r>
            <a:endParaRPr lang="en-IN" sz="3200" dirty="0"/>
          </a:p>
          <a:p>
            <a:pPr marL="342900" indent="-342900">
              <a:buFont typeface="Wingdings" panose="05000000000000000000" pitchFamily="2" charset="2"/>
              <a:buChar char="Ø"/>
            </a:pPr>
            <a:r>
              <a:rPr lang="en-IN" sz="3200" dirty="0">
                <a:hlinkClick r:id="rId9" action="ppaction://hlinksldjump"/>
              </a:rPr>
              <a:t>PRECAUTIONS</a:t>
            </a:r>
            <a:endParaRPr lang="en-IN" sz="3200" dirty="0"/>
          </a:p>
          <a:p>
            <a:pPr marL="342900" indent="-342900">
              <a:buFont typeface="Wingdings" panose="05000000000000000000" pitchFamily="2" charset="2"/>
              <a:buChar char="Ø"/>
            </a:pPr>
            <a:r>
              <a:rPr lang="en-IN" sz="3200" dirty="0">
                <a:hlinkClick r:id="rId10" action="ppaction://hlinksldjump"/>
              </a:rPr>
              <a:t>CONCLUSION</a:t>
            </a:r>
            <a:endParaRPr lang="en-IN" sz="3200" dirty="0"/>
          </a:p>
          <a:p>
            <a:pPr marL="342900" indent="-342900">
              <a:buFont typeface="Wingdings" panose="05000000000000000000" pitchFamily="2" charset="2"/>
              <a:buChar char="Ø"/>
            </a:pPr>
            <a:r>
              <a:rPr lang="en-IN" sz="3200" dirty="0">
                <a:hlinkClick r:id="rId11" action="ppaction://hlinksldjump"/>
              </a:rPr>
              <a:t>REFERENCE</a:t>
            </a:r>
            <a:endParaRPr lang="en-IN" sz="3200" dirty="0"/>
          </a:p>
          <a:p>
            <a:pPr marL="342900" indent="-342900">
              <a:buAutoNum type="arabicParenR"/>
            </a:pPr>
            <a:endParaRPr lang="en-IN" dirty="0"/>
          </a:p>
          <a:p>
            <a:pPr marL="342900" indent="-342900">
              <a:buAutoNum type="arabicParenR"/>
            </a:pPr>
            <a:endParaRPr lang="en-IN" dirty="0"/>
          </a:p>
        </p:txBody>
      </p:sp>
    </p:spTree>
    <p:extLst>
      <p:ext uri="{BB962C8B-B14F-4D97-AF65-F5344CB8AC3E}">
        <p14:creationId xmlns:p14="http://schemas.microsoft.com/office/powerpoint/2010/main" val="152700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6CF2D-E181-51CC-4122-2811FC385B8B}"/>
              </a:ext>
            </a:extLst>
          </p:cNvPr>
          <p:cNvSpPr>
            <a:spLocks noGrp="1"/>
          </p:cNvSpPr>
          <p:nvPr>
            <p:ph type="title"/>
          </p:nvPr>
        </p:nvSpPr>
        <p:spPr/>
        <p:txBody>
          <a:bodyPr>
            <a:normAutofit/>
          </a:bodyPr>
          <a:lstStyle/>
          <a:p>
            <a:pPr algn="ctr"/>
            <a:r>
              <a:rPr lang="en-IN" sz="4400" dirty="0"/>
              <a:t>OBSERVATIONS</a:t>
            </a:r>
          </a:p>
        </p:txBody>
      </p:sp>
      <p:sp>
        <p:nvSpPr>
          <p:cNvPr id="3" name="Content Placeholder 2">
            <a:extLst>
              <a:ext uri="{FF2B5EF4-FFF2-40B4-BE49-F238E27FC236}">
                <a16:creationId xmlns:a16="http://schemas.microsoft.com/office/drawing/2014/main" id="{B938FED1-5D64-59A1-3F36-9C859BB7EE33}"/>
              </a:ext>
            </a:extLst>
          </p:cNvPr>
          <p:cNvSpPr>
            <a:spLocks noGrp="1"/>
          </p:cNvSpPr>
          <p:nvPr>
            <p:ph idx="1"/>
          </p:nvPr>
        </p:nvSpPr>
        <p:spPr/>
        <p:txBody>
          <a:bodyPr/>
          <a:lstStyle/>
          <a:p>
            <a:endParaRPr lang="en-IN"/>
          </a:p>
        </p:txBody>
      </p:sp>
      <p:pic>
        <p:nvPicPr>
          <p:cNvPr id="4" name="Google Shape;298;p35">
            <a:extLst>
              <a:ext uri="{FF2B5EF4-FFF2-40B4-BE49-F238E27FC236}">
                <a16:creationId xmlns:a16="http://schemas.microsoft.com/office/drawing/2014/main" id="{A9A5A73A-8883-3C34-5DB9-268D80E298DE}"/>
              </a:ext>
            </a:extLst>
          </p:cNvPr>
          <p:cNvPicPr preferRelativeResize="0"/>
          <p:nvPr/>
        </p:nvPicPr>
        <p:blipFill>
          <a:blip r:embed="rId2">
            <a:alphaModFix/>
          </a:blip>
          <a:stretch>
            <a:fillRect/>
          </a:stretch>
        </p:blipFill>
        <p:spPr>
          <a:xfrm>
            <a:off x="1224893" y="2237925"/>
            <a:ext cx="4871107" cy="3296550"/>
          </a:xfrm>
          <a:prstGeom prst="rect">
            <a:avLst/>
          </a:prstGeom>
          <a:noFill/>
          <a:ln>
            <a:noFill/>
          </a:ln>
        </p:spPr>
      </p:pic>
      <p:pic>
        <p:nvPicPr>
          <p:cNvPr id="5" name="Google Shape;299;p35">
            <a:extLst>
              <a:ext uri="{FF2B5EF4-FFF2-40B4-BE49-F238E27FC236}">
                <a16:creationId xmlns:a16="http://schemas.microsoft.com/office/drawing/2014/main" id="{5148FCF4-705F-360D-DDD6-486156636790}"/>
              </a:ext>
            </a:extLst>
          </p:cNvPr>
          <p:cNvPicPr preferRelativeResize="0"/>
          <p:nvPr/>
        </p:nvPicPr>
        <p:blipFill>
          <a:blip r:embed="rId3">
            <a:alphaModFix/>
          </a:blip>
          <a:stretch>
            <a:fillRect/>
          </a:stretch>
        </p:blipFill>
        <p:spPr>
          <a:xfrm>
            <a:off x="6096000" y="2237925"/>
            <a:ext cx="4647110" cy="3203775"/>
          </a:xfrm>
          <a:prstGeom prst="rect">
            <a:avLst/>
          </a:prstGeom>
          <a:noFill/>
          <a:ln>
            <a:noFill/>
          </a:ln>
        </p:spPr>
      </p:pic>
    </p:spTree>
    <p:extLst>
      <p:ext uri="{BB962C8B-B14F-4D97-AF65-F5344CB8AC3E}">
        <p14:creationId xmlns:p14="http://schemas.microsoft.com/office/powerpoint/2010/main" val="69784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0FA8F-9493-7B88-EBA3-CD545DAC767B}"/>
              </a:ext>
            </a:extLst>
          </p:cNvPr>
          <p:cNvSpPr>
            <a:spLocks noGrp="1"/>
          </p:cNvSpPr>
          <p:nvPr>
            <p:ph type="title"/>
          </p:nvPr>
        </p:nvSpPr>
        <p:spPr/>
        <p:txBody>
          <a:bodyPr/>
          <a:lstStyle/>
          <a:p>
            <a:r>
              <a:rPr lang="en-IN" dirty="0"/>
              <a:t>Advantages and disadvantages</a:t>
            </a:r>
          </a:p>
        </p:txBody>
      </p:sp>
      <p:sp>
        <p:nvSpPr>
          <p:cNvPr id="5" name="Text Placeholder 4">
            <a:extLst>
              <a:ext uri="{FF2B5EF4-FFF2-40B4-BE49-F238E27FC236}">
                <a16:creationId xmlns:a16="http://schemas.microsoft.com/office/drawing/2014/main" id="{D42D774F-8981-9E2D-0401-661BE7F4D45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25662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F82A-7837-E76B-9C95-1F0B23604668}"/>
              </a:ext>
            </a:extLst>
          </p:cNvPr>
          <p:cNvSpPr>
            <a:spLocks noGrp="1"/>
          </p:cNvSpPr>
          <p:nvPr>
            <p:ph type="title"/>
          </p:nvPr>
        </p:nvSpPr>
        <p:spPr/>
        <p:txBody>
          <a:bodyPr>
            <a:normAutofit/>
          </a:bodyPr>
          <a:lstStyle/>
          <a:p>
            <a:pPr algn="ctr"/>
            <a:r>
              <a:rPr lang="en-IN" sz="3600" dirty="0"/>
              <a:t>ADVANTAGES AND DISADVANTAGES</a:t>
            </a:r>
          </a:p>
        </p:txBody>
      </p:sp>
      <p:sp>
        <p:nvSpPr>
          <p:cNvPr id="3" name="Content Placeholder 2">
            <a:extLst>
              <a:ext uri="{FF2B5EF4-FFF2-40B4-BE49-F238E27FC236}">
                <a16:creationId xmlns:a16="http://schemas.microsoft.com/office/drawing/2014/main" id="{3017C700-45AA-E02E-A5DC-B55C799CAA3F}"/>
              </a:ext>
            </a:extLst>
          </p:cNvPr>
          <p:cNvSpPr>
            <a:spLocks noGrp="1"/>
          </p:cNvSpPr>
          <p:nvPr>
            <p:ph idx="1"/>
          </p:nvPr>
        </p:nvSpPr>
        <p:spPr/>
        <p:txBody>
          <a:bodyPr/>
          <a:lstStyle/>
          <a:p>
            <a:pPr>
              <a:buClr>
                <a:srgbClr val="92D050"/>
              </a:buClr>
              <a:buFont typeface="Wingdings" panose="05000000000000000000" pitchFamily="2" charset="2"/>
              <a:buChar char="q"/>
            </a:pPr>
            <a:r>
              <a:rPr lang="en-US" dirty="0"/>
              <a:t>The main advantage of PWM is that power loss in the switching devices is very  low.</a:t>
            </a:r>
          </a:p>
          <a:p>
            <a:pPr>
              <a:buClr>
                <a:srgbClr val="92D050"/>
              </a:buClr>
              <a:buFont typeface="Wingdings" panose="05000000000000000000" pitchFamily="2" charset="2"/>
              <a:buChar char="q"/>
            </a:pPr>
            <a:endParaRPr lang="en-US" dirty="0"/>
          </a:p>
          <a:p>
            <a:pPr>
              <a:buClr>
                <a:srgbClr val="92D050"/>
              </a:buClr>
              <a:buFont typeface="Wingdings" panose="05000000000000000000" pitchFamily="2" charset="2"/>
              <a:buChar char="q"/>
            </a:pPr>
            <a:r>
              <a:rPr lang="en-US" dirty="0"/>
              <a:t>When a switch is off there is practically no current, and when it is on and power is being transferred to the load, there is almost no voltage drop across the switch.</a:t>
            </a:r>
          </a:p>
          <a:p>
            <a:pPr>
              <a:buClr>
                <a:srgbClr val="92D050"/>
              </a:buClr>
              <a:buFont typeface="Wingdings" panose="05000000000000000000" pitchFamily="2" charset="2"/>
              <a:buChar char="q"/>
            </a:pPr>
            <a:endParaRPr lang="en-US" dirty="0"/>
          </a:p>
          <a:p>
            <a:pPr>
              <a:buClr>
                <a:srgbClr val="92D050"/>
              </a:buClr>
              <a:buFont typeface="Wingdings" panose="05000000000000000000" pitchFamily="2" charset="2"/>
              <a:buChar char="q"/>
            </a:pPr>
            <a:r>
              <a:rPr lang="en-US" dirty="0"/>
              <a:t>The pulse width modulation technique is the reduction of higher order harmonics.</a:t>
            </a:r>
          </a:p>
          <a:p>
            <a:pPr>
              <a:buClr>
                <a:srgbClr val="92D050"/>
              </a:buClr>
              <a:buFont typeface="Wingdings" panose="05000000000000000000" pitchFamily="2" charset="2"/>
              <a:buChar char="q"/>
            </a:pPr>
            <a:endParaRPr lang="en-US" dirty="0"/>
          </a:p>
          <a:p>
            <a:pPr>
              <a:buClr>
                <a:srgbClr val="92D050"/>
              </a:buClr>
              <a:buFont typeface="Wingdings" panose="05000000000000000000" pitchFamily="2" charset="2"/>
              <a:buChar char="q"/>
            </a:pPr>
            <a:r>
              <a:rPr lang="en-US" dirty="0"/>
              <a:t>It also makes it possible to control the magnitude of the output voltage, and improve the power factor by forcing the switches to follow the input voltage waveform using a PLL loop.</a:t>
            </a:r>
          </a:p>
          <a:p>
            <a:endParaRPr lang="en-IN" dirty="0"/>
          </a:p>
        </p:txBody>
      </p:sp>
    </p:spTree>
    <p:extLst>
      <p:ext uri="{BB962C8B-B14F-4D97-AF65-F5344CB8AC3E}">
        <p14:creationId xmlns:p14="http://schemas.microsoft.com/office/powerpoint/2010/main" val="247577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E229-49BD-10AF-6530-2A895268E3C3}"/>
              </a:ext>
            </a:extLst>
          </p:cNvPr>
          <p:cNvSpPr>
            <a:spLocks noGrp="1"/>
          </p:cNvSpPr>
          <p:nvPr>
            <p:ph type="title"/>
          </p:nvPr>
        </p:nvSpPr>
        <p:spPr/>
        <p:txBody>
          <a:bodyPr/>
          <a:lstStyle/>
          <a:p>
            <a:r>
              <a:rPr lang="en-IN" dirty="0"/>
              <a:t>Applications</a:t>
            </a:r>
          </a:p>
        </p:txBody>
      </p:sp>
    </p:spTree>
    <p:extLst>
      <p:ext uri="{BB962C8B-B14F-4D97-AF65-F5344CB8AC3E}">
        <p14:creationId xmlns:p14="http://schemas.microsoft.com/office/powerpoint/2010/main" val="218482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393B6-6B32-A882-FA9A-9A80B8205ABE}"/>
              </a:ext>
            </a:extLst>
          </p:cNvPr>
          <p:cNvSpPr>
            <a:spLocks noGrp="1"/>
          </p:cNvSpPr>
          <p:nvPr>
            <p:ph type="title"/>
          </p:nvPr>
        </p:nvSpPr>
        <p:spPr/>
        <p:txBody>
          <a:bodyPr>
            <a:normAutofit/>
          </a:bodyPr>
          <a:lstStyle/>
          <a:p>
            <a:pPr algn="ctr"/>
            <a:r>
              <a:rPr lang="en-IN" sz="4400" dirty="0"/>
              <a:t>APPLICATIONS</a:t>
            </a:r>
          </a:p>
        </p:txBody>
      </p:sp>
      <p:sp>
        <p:nvSpPr>
          <p:cNvPr id="3" name="Content Placeholder 2">
            <a:extLst>
              <a:ext uri="{FF2B5EF4-FFF2-40B4-BE49-F238E27FC236}">
                <a16:creationId xmlns:a16="http://schemas.microsoft.com/office/drawing/2014/main" id="{CD2B93B9-7FA9-97A9-EF96-3988900558C1}"/>
              </a:ext>
            </a:extLst>
          </p:cNvPr>
          <p:cNvSpPr>
            <a:spLocks noGrp="1"/>
          </p:cNvSpPr>
          <p:nvPr>
            <p:ph idx="1"/>
          </p:nvPr>
        </p:nvSpPr>
        <p:spPr/>
        <p:txBody>
          <a:bodyPr/>
          <a:lstStyle/>
          <a:p>
            <a:pPr algn="ctr">
              <a:buClr>
                <a:srgbClr val="92D050"/>
              </a:buClr>
              <a:buFont typeface="Wingdings" panose="05000000000000000000" pitchFamily="2" charset="2"/>
              <a:buChar char="v"/>
            </a:pPr>
            <a:endParaRPr lang="en-US" sz="2400" dirty="0"/>
          </a:p>
          <a:p>
            <a:pPr algn="ctr">
              <a:buClr>
                <a:srgbClr val="92D050"/>
              </a:buClr>
              <a:buFont typeface="Wingdings" panose="05000000000000000000" pitchFamily="2" charset="2"/>
              <a:buChar char="v"/>
            </a:pPr>
            <a:endParaRPr lang="en-US" sz="2400" dirty="0"/>
          </a:p>
          <a:p>
            <a:pPr algn="ctr">
              <a:buClr>
                <a:srgbClr val="92D050"/>
              </a:buClr>
              <a:buFont typeface="Wingdings" panose="05000000000000000000" pitchFamily="2" charset="2"/>
              <a:buChar char="v"/>
            </a:pPr>
            <a:r>
              <a:rPr lang="en-US" sz="2400" dirty="0"/>
              <a:t>A DC motor, when the load (torque) Of the motor is constant, the Speed is proportional to   the power supply voltage.</a:t>
            </a:r>
          </a:p>
          <a:p>
            <a:pPr algn="ctr">
              <a:buClr>
                <a:srgbClr val="92D050"/>
              </a:buClr>
              <a:buFont typeface="Wingdings" panose="05000000000000000000" pitchFamily="2" charset="2"/>
              <a:buChar char="v"/>
            </a:pPr>
            <a:r>
              <a:rPr lang="en-US" sz="2400" dirty="0"/>
              <a:t>The Output voltage level is determined by the duty cycle Of P\VNI, thus the PYM Can be used to control the speed Of the motor.</a:t>
            </a:r>
          </a:p>
          <a:p>
            <a:pPr algn="ctr">
              <a:buClr>
                <a:srgbClr val="92D050"/>
              </a:buClr>
              <a:buFont typeface="Wingdings" panose="05000000000000000000" pitchFamily="2" charset="2"/>
              <a:buChar char="v"/>
            </a:pPr>
            <a:r>
              <a:rPr lang="en-US" sz="2400" dirty="0"/>
              <a:t>PWM Techniques are used in Telecommunications for encoding purposes.</a:t>
            </a:r>
          </a:p>
          <a:p>
            <a:endParaRPr lang="en-IN" dirty="0"/>
          </a:p>
        </p:txBody>
      </p:sp>
    </p:spTree>
    <p:extLst>
      <p:ext uri="{BB962C8B-B14F-4D97-AF65-F5344CB8AC3E}">
        <p14:creationId xmlns:p14="http://schemas.microsoft.com/office/powerpoint/2010/main" val="392918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FB089-FF57-CE5B-8127-EB6527B52D32}"/>
              </a:ext>
            </a:extLst>
          </p:cNvPr>
          <p:cNvSpPr>
            <a:spLocks noGrp="1"/>
          </p:cNvSpPr>
          <p:nvPr>
            <p:ph type="title"/>
          </p:nvPr>
        </p:nvSpPr>
        <p:spPr/>
        <p:txBody>
          <a:bodyPr/>
          <a:lstStyle/>
          <a:p>
            <a:r>
              <a:rPr lang="en-IN" dirty="0"/>
              <a:t>Precautions</a:t>
            </a:r>
          </a:p>
        </p:txBody>
      </p:sp>
    </p:spTree>
    <p:extLst>
      <p:ext uri="{BB962C8B-B14F-4D97-AF65-F5344CB8AC3E}">
        <p14:creationId xmlns:p14="http://schemas.microsoft.com/office/powerpoint/2010/main" val="13730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102BE-8FAA-3457-865B-DE2B28875149}"/>
              </a:ext>
            </a:extLst>
          </p:cNvPr>
          <p:cNvSpPr>
            <a:spLocks noGrp="1"/>
          </p:cNvSpPr>
          <p:nvPr>
            <p:ph type="title"/>
          </p:nvPr>
        </p:nvSpPr>
        <p:spPr/>
        <p:txBody>
          <a:bodyPr>
            <a:normAutofit/>
          </a:bodyPr>
          <a:lstStyle/>
          <a:p>
            <a:pPr algn="ctr"/>
            <a:r>
              <a:rPr lang="en-IN" sz="4400" dirty="0"/>
              <a:t>PRECAUTIONS</a:t>
            </a:r>
          </a:p>
        </p:txBody>
      </p:sp>
      <p:sp>
        <p:nvSpPr>
          <p:cNvPr id="3" name="Content Placeholder 2">
            <a:extLst>
              <a:ext uri="{FF2B5EF4-FFF2-40B4-BE49-F238E27FC236}">
                <a16:creationId xmlns:a16="http://schemas.microsoft.com/office/drawing/2014/main" id="{414AD391-DF58-FB8C-DF2A-915C1AA4B5B2}"/>
              </a:ext>
            </a:extLst>
          </p:cNvPr>
          <p:cNvSpPr>
            <a:spLocks noGrp="1"/>
          </p:cNvSpPr>
          <p:nvPr>
            <p:ph idx="1"/>
          </p:nvPr>
        </p:nvSpPr>
        <p:spPr/>
        <p:txBody>
          <a:bodyPr/>
          <a:lstStyle/>
          <a:p>
            <a:pPr>
              <a:buClr>
                <a:srgbClr val="92D050"/>
              </a:buClr>
              <a:buFont typeface="Wingdings" panose="05000000000000000000" pitchFamily="2" charset="2"/>
              <a:buChar char="ü"/>
            </a:pPr>
            <a:r>
              <a:rPr lang="en-IN" dirty="0"/>
              <a:t>Care must be taken while soldering the circuit on printed circuit board or bread board.</a:t>
            </a:r>
          </a:p>
          <a:p>
            <a:pPr>
              <a:buClr>
                <a:srgbClr val="92D050"/>
              </a:buClr>
              <a:buFont typeface="Wingdings" panose="05000000000000000000" pitchFamily="2" charset="2"/>
              <a:buChar char="ü"/>
            </a:pPr>
            <a:endParaRPr lang="en-IN" dirty="0"/>
          </a:p>
          <a:p>
            <a:pPr>
              <a:buClr>
                <a:srgbClr val="92D050"/>
              </a:buClr>
              <a:buFont typeface="Wingdings" panose="05000000000000000000" pitchFamily="2" charset="2"/>
              <a:buChar char="ü"/>
            </a:pPr>
            <a:r>
              <a:rPr lang="en-IN" dirty="0"/>
              <a:t>We should aware of choosing a battery of a certain low voltage of a range of 6-12 volts to get rid of any overloading conditions.</a:t>
            </a:r>
          </a:p>
          <a:p>
            <a:pPr>
              <a:buClr>
                <a:srgbClr val="92D050"/>
              </a:buClr>
              <a:buFont typeface="Wingdings" panose="05000000000000000000" pitchFamily="2" charset="2"/>
              <a:buChar char="ü"/>
            </a:pPr>
            <a:endParaRPr lang="en-IN" dirty="0"/>
          </a:p>
          <a:p>
            <a:pPr>
              <a:buClr>
                <a:srgbClr val="92D050"/>
              </a:buClr>
              <a:buFont typeface="Wingdings" panose="05000000000000000000" pitchFamily="2" charset="2"/>
              <a:buChar char="ü"/>
            </a:pPr>
            <a:r>
              <a:rPr lang="en-IN" dirty="0"/>
              <a:t>Take care while connecting wires on brad-board.</a:t>
            </a:r>
          </a:p>
          <a:p>
            <a:pPr>
              <a:buClr>
                <a:srgbClr val="92D050"/>
              </a:buClr>
              <a:buFont typeface="Wingdings" panose="05000000000000000000" pitchFamily="2" charset="2"/>
              <a:buChar char="ü"/>
            </a:pPr>
            <a:endParaRPr lang="en-IN" dirty="0"/>
          </a:p>
          <a:p>
            <a:pPr>
              <a:buClr>
                <a:srgbClr val="92D050"/>
              </a:buClr>
              <a:buFont typeface="Wingdings" panose="05000000000000000000" pitchFamily="2" charset="2"/>
              <a:buChar char="ü"/>
            </a:pPr>
            <a:r>
              <a:rPr lang="en-IN" dirty="0"/>
              <a:t>Take care while connecting motor on bread-board.</a:t>
            </a:r>
          </a:p>
        </p:txBody>
      </p:sp>
    </p:spTree>
    <p:extLst>
      <p:ext uri="{BB962C8B-B14F-4D97-AF65-F5344CB8AC3E}">
        <p14:creationId xmlns:p14="http://schemas.microsoft.com/office/powerpoint/2010/main" val="299405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400B-4250-0771-851D-6B8D43653558}"/>
              </a:ext>
            </a:extLst>
          </p:cNvPr>
          <p:cNvSpPr>
            <a:spLocks noGrp="1"/>
          </p:cNvSpPr>
          <p:nvPr>
            <p:ph type="title"/>
          </p:nvPr>
        </p:nvSpPr>
        <p:spPr/>
        <p:txBody>
          <a:bodyPr/>
          <a:lstStyle/>
          <a:p>
            <a:r>
              <a:rPr lang="en-IN" dirty="0"/>
              <a:t>conclusion</a:t>
            </a:r>
          </a:p>
        </p:txBody>
      </p:sp>
    </p:spTree>
    <p:extLst>
      <p:ext uri="{BB962C8B-B14F-4D97-AF65-F5344CB8AC3E}">
        <p14:creationId xmlns:p14="http://schemas.microsoft.com/office/powerpoint/2010/main" val="356639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FB105-50EA-7AAD-E685-1084F1AC8170}"/>
              </a:ext>
            </a:extLst>
          </p:cNvPr>
          <p:cNvSpPr>
            <a:spLocks noGrp="1"/>
          </p:cNvSpPr>
          <p:nvPr>
            <p:ph type="title"/>
          </p:nvPr>
        </p:nvSpPr>
        <p:spPr/>
        <p:txBody>
          <a:bodyPr>
            <a:normAutofit/>
          </a:bodyPr>
          <a:lstStyle/>
          <a:p>
            <a:pPr algn="ctr"/>
            <a:r>
              <a:rPr lang="en-IN" sz="4400" dirty="0"/>
              <a:t>CONCLUSION</a:t>
            </a:r>
          </a:p>
        </p:txBody>
      </p:sp>
      <p:sp>
        <p:nvSpPr>
          <p:cNvPr id="3" name="Content Placeholder 2">
            <a:extLst>
              <a:ext uri="{FF2B5EF4-FFF2-40B4-BE49-F238E27FC236}">
                <a16:creationId xmlns:a16="http://schemas.microsoft.com/office/drawing/2014/main" id="{C4BE3562-EEB3-4AF8-D7FC-40F0C2C27DC9}"/>
              </a:ext>
            </a:extLst>
          </p:cNvPr>
          <p:cNvSpPr>
            <a:spLocks noGrp="1"/>
          </p:cNvSpPr>
          <p:nvPr>
            <p:ph idx="1"/>
          </p:nvPr>
        </p:nvSpPr>
        <p:spPr/>
        <p:txBody>
          <a:bodyPr/>
          <a:lstStyle/>
          <a:p>
            <a:pPr>
              <a:buClr>
                <a:srgbClr val="92D050"/>
              </a:buClr>
              <a:buFont typeface="Wingdings" panose="05000000000000000000" pitchFamily="2" charset="2"/>
              <a:buChar char="v"/>
            </a:pPr>
            <a:r>
              <a:rPr lang="en-US" dirty="0"/>
              <a:t>A simple project for generating PWM Signal using 555 Timer IC to control the speed of a DC Motor. </a:t>
            </a:r>
          </a:p>
          <a:p>
            <a:pPr>
              <a:buClr>
                <a:srgbClr val="92D050"/>
              </a:buClr>
              <a:buFont typeface="Wingdings" panose="05000000000000000000" pitchFamily="2" charset="2"/>
              <a:buChar char="v"/>
            </a:pPr>
            <a:r>
              <a:rPr lang="en-US" dirty="0"/>
              <a:t>The speed of the electric motor depends on the  modulator voltage. The greater the voltage, the faster the rotation of an  electric motor.</a:t>
            </a:r>
          </a:p>
          <a:p>
            <a:pPr>
              <a:buClr>
                <a:srgbClr val="92D050"/>
              </a:buClr>
              <a:buFont typeface="Wingdings" panose="05000000000000000000" pitchFamily="2" charset="2"/>
              <a:buChar char="v"/>
            </a:pPr>
            <a:r>
              <a:rPr lang="en-US" dirty="0"/>
              <a:t>Speed control of DC motor can be achieved using Analog pulse Width Modulation technique.</a:t>
            </a:r>
          </a:p>
          <a:p>
            <a:pPr>
              <a:buClr>
                <a:srgbClr val="92D050"/>
              </a:buClr>
              <a:buFont typeface="Wingdings" panose="05000000000000000000" pitchFamily="2" charset="2"/>
              <a:buChar char="v"/>
            </a:pPr>
            <a:r>
              <a:rPr lang="en-US" dirty="0"/>
              <a:t>Using analog PWM, control can be obtained over a wide range of values.</a:t>
            </a:r>
          </a:p>
          <a:p>
            <a:pPr>
              <a:buClr>
                <a:srgbClr val="92D050"/>
              </a:buClr>
              <a:buFont typeface="Wingdings" panose="05000000000000000000" pitchFamily="2" charset="2"/>
              <a:buChar char="v"/>
            </a:pPr>
            <a:r>
              <a:rPr lang="en-US" dirty="0"/>
              <a:t>In that proposed method , duty cycle is varied from 0 percent to 90 percent and motor is controlled at different speeds.</a:t>
            </a:r>
          </a:p>
          <a:p>
            <a:pPr>
              <a:buClr>
                <a:srgbClr val="92D050"/>
              </a:buClr>
              <a:buFont typeface="Wingdings" panose="05000000000000000000" pitchFamily="2" charset="2"/>
              <a:buChar char="v"/>
            </a:pPr>
            <a:r>
              <a:rPr lang="en-US" dirty="0"/>
              <a:t>At 50 percent of duty cycle , speed of DC motor is observed to be half of that at full voltage.</a:t>
            </a:r>
            <a:endParaRPr lang="en-IN" dirty="0"/>
          </a:p>
        </p:txBody>
      </p:sp>
    </p:spTree>
    <p:extLst>
      <p:ext uri="{BB962C8B-B14F-4D97-AF65-F5344CB8AC3E}">
        <p14:creationId xmlns:p14="http://schemas.microsoft.com/office/powerpoint/2010/main" val="41896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D621-BDD3-8EC0-B470-02DC497B73D5}"/>
              </a:ext>
            </a:extLst>
          </p:cNvPr>
          <p:cNvSpPr>
            <a:spLocks noGrp="1"/>
          </p:cNvSpPr>
          <p:nvPr>
            <p:ph type="title"/>
          </p:nvPr>
        </p:nvSpPr>
        <p:spPr/>
        <p:txBody>
          <a:bodyPr/>
          <a:lstStyle/>
          <a:p>
            <a:r>
              <a:rPr lang="en-IN" dirty="0"/>
              <a:t>resources</a:t>
            </a:r>
          </a:p>
        </p:txBody>
      </p:sp>
    </p:spTree>
    <p:extLst>
      <p:ext uri="{BB962C8B-B14F-4D97-AF65-F5344CB8AC3E}">
        <p14:creationId xmlns:p14="http://schemas.microsoft.com/office/powerpoint/2010/main" val="101219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288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CB52C-C3F3-B75E-30D8-92C82F38A1B6}"/>
              </a:ext>
            </a:extLst>
          </p:cNvPr>
          <p:cNvSpPr>
            <a:spLocks noGrp="1"/>
          </p:cNvSpPr>
          <p:nvPr>
            <p:ph type="title"/>
          </p:nvPr>
        </p:nvSpPr>
        <p:spPr/>
        <p:txBody>
          <a:bodyPr>
            <a:normAutofit/>
          </a:bodyPr>
          <a:lstStyle/>
          <a:p>
            <a:pPr algn="ctr"/>
            <a:r>
              <a:rPr lang="en-IN" sz="4400" dirty="0"/>
              <a:t>RESOURCES</a:t>
            </a:r>
          </a:p>
        </p:txBody>
      </p:sp>
      <p:sp>
        <p:nvSpPr>
          <p:cNvPr id="3" name="Content Placeholder 2">
            <a:extLst>
              <a:ext uri="{FF2B5EF4-FFF2-40B4-BE49-F238E27FC236}">
                <a16:creationId xmlns:a16="http://schemas.microsoft.com/office/drawing/2014/main" id="{22787E0D-A356-D1FE-7A49-DF71F903A3C2}"/>
              </a:ext>
            </a:extLst>
          </p:cNvPr>
          <p:cNvSpPr>
            <a:spLocks noGrp="1"/>
          </p:cNvSpPr>
          <p:nvPr>
            <p:ph idx="1"/>
          </p:nvPr>
        </p:nvSpPr>
        <p:spPr/>
        <p:txBody>
          <a:bodyPr/>
          <a:lstStyle/>
          <a:p>
            <a:r>
              <a:rPr lang="en" dirty="0"/>
              <a:t>Matlab official documentation on PWM signal,IC 555 timer.</a:t>
            </a:r>
          </a:p>
          <a:p>
            <a:r>
              <a:rPr lang="en" dirty="0"/>
              <a:t> https://ijcrt.org/papers/IJCRT2205843.pdf</a:t>
            </a:r>
            <a:r>
              <a:rPr lang="en-IN" dirty="0"/>
              <a:t>.</a:t>
            </a:r>
          </a:p>
        </p:txBody>
      </p:sp>
    </p:spTree>
    <p:extLst>
      <p:ext uri="{BB962C8B-B14F-4D97-AF65-F5344CB8AC3E}">
        <p14:creationId xmlns:p14="http://schemas.microsoft.com/office/powerpoint/2010/main" val="161339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174074-DF52-5D7F-16A3-70C5DCB0A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700000" cy="8470900"/>
          </a:xfrm>
          <a:prstGeom prst="rect">
            <a:avLst/>
          </a:prstGeom>
        </p:spPr>
      </p:pic>
    </p:spTree>
    <p:extLst>
      <p:ext uri="{BB962C8B-B14F-4D97-AF65-F5344CB8AC3E}">
        <p14:creationId xmlns:p14="http://schemas.microsoft.com/office/powerpoint/2010/main" val="270853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CEC09-A52E-FA1B-3A46-EB20D1FA980D}"/>
              </a:ext>
            </a:extLst>
          </p:cNvPr>
          <p:cNvSpPr>
            <a:spLocks noGrp="1"/>
          </p:cNvSpPr>
          <p:nvPr>
            <p:ph type="title"/>
          </p:nvPr>
        </p:nvSpPr>
        <p:spPr/>
        <p:txBody>
          <a:bodyPr>
            <a:normAutofit/>
          </a:bodyPr>
          <a:lstStyle/>
          <a:p>
            <a:pPr algn="ctr"/>
            <a:r>
              <a:rPr lang="en-IN" sz="4000" b="1" dirty="0"/>
              <a:t>INTRODUCTION</a:t>
            </a:r>
          </a:p>
        </p:txBody>
      </p:sp>
      <p:sp>
        <p:nvSpPr>
          <p:cNvPr id="3" name="TextBox 2">
            <a:extLst>
              <a:ext uri="{FF2B5EF4-FFF2-40B4-BE49-F238E27FC236}">
                <a16:creationId xmlns:a16="http://schemas.microsoft.com/office/drawing/2014/main" id="{1D36B166-A668-FC32-3CE4-EF7BE82148B1}"/>
              </a:ext>
            </a:extLst>
          </p:cNvPr>
          <p:cNvSpPr txBox="1"/>
          <p:nvPr/>
        </p:nvSpPr>
        <p:spPr>
          <a:xfrm>
            <a:off x="1153886" y="1513114"/>
            <a:ext cx="10074728" cy="5663089"/>
          </a:xfrm>
          <a:prstGeom prst="rect">
            <a:avLst/>
          </a:prstGeom>
          <a:noFill/>
        </p:spPr>
        <p:txBody>
          <a:bodyPr wrap="square" rtlCol="0">
            <a:spAutoFit/>
          </a:bodyPr>
          <a:lstStyle/>
          <a:p>
            <a:pPr marL="285750" indent="-285750">
              <a:buFont typeface="Wingdings" panose="05000000000000000000" pitchFamily="2" charset="2"/>
              <a:buChar char="q"/>
            </a:pPr>
            <a:r>
              <a:rPr lang="en-US" sz="2800" dirty="0">
                <a:solidFill>
                  <a:srgbClr val="000000"/>
                </a:solidFill>
                <a:effectLst/>
                <a:latin typeface="Times New Roman" panose="02020603050405020304" pitchFamily="18" charset="0"/>
                <a:ea typeface="Times New Roman" panose="02020603050405020304" pitchFamily="18" charset="0"/>
              </a:rPr>
              <a:t>PWM (Pulse Width Modulation) One method that is Often used for DC motor control using a microcontroller is Pulse Width Modulation (PWM) method. The speed Of the electric motor depends on the modulator voltage. The greater the voltage, the faster the rotation Of an electric motor.</a:t>
            </a:r>
          </a:p>
          <a:p>
            <a:endParaRPr lang="en-US" sz="2800" dirty="0">
              <a:solidFill>
                <a:srgbClr val="000000"/>
              </a:solidFill>
              <a:effectLst/>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r>
              <a:rPr lang="en-US" sz="2800" i="0" dirty="0">
                <a:solidFill>
                  <a:srgbClr val="5D5D5D"/>
                </a:solidFill>
                <a:effectLst/>
                <a:latin typeface="Times New Roman" panose="02020603050405020304" pitchFamily="18" charset="0"/>
                <a:cs typeface="Times New Roman" panose="02020603050405020304" pitchFamily="18" charset="0"/>
              </a:rPr>
              <a:t>This project is designed to control the speed of a DC motor using PWM control using 555 IC. The speed of the DC motor is directly proportional to the voltage applied across its terminals. Hence, if the voltage across the motor terminal is varied, then the speed can also be varied.</a:t>
            </a:r>
            <a:endParaRPr lang="en-US" sz="2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dirty="0">
              <a:solidFill>
                <a:srgbClr val="000000"/>
              </a:solidFill>
              <a:latin typeface="Times New Roman" panose="02020603050405020304" pitchFamily="18" charset="0"/>
              <a:ea typeface="Times New Roman" panose="02020603050405020304" pitchFamily="18" charset="0"/>
            </a:endParaRPr>
          </a:p>
          <a:p>
            <a:endParaRPr lang="en-IN" sz="18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60961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ED521-9C14-758B-E79A-6F9F83A8B204}"/>
              </a:ext>
            </a:extLst>
          </p:cNvPr>
          <p:cNvSpPr>
            <a:spLocks noGrp="1"/>
          </p:cNvSpPr>
          <p:nvPr>
            <p:ph type="title"/>
          </p:nvPr>
        </p:nvSpPr>
        <p:spPr/>
        <p:txBody>
          <a:bodyPr>
            <a:normAutofit/>
          </a:bodyPr>
          <a:lstStyle/>
          <a:p>
            <a:pPr algn="ctr"/>
            <a:r>
              <a:rPr lang="en-IN" sz="4400" b="1" dirty="0"/>
              <a:t>What is DC Motor?</a:t>
            </a:r>
          </a:p>
        </p:txBody>
      </p:sp>
      <p:sp>
        <p:nvSpPr>
          <p:cNvPr id="4" name="TextBox 3">
            <a:extLst>
              <a:ext uri="{FF2B5EF4-FFF2-40B4-BE49-F238E27FC236}">
                <a16:creationId xmlns:a16="http://schemas.microsoft.com/office/drawing/2014/main" id="{8A91DE03-FD8D-9DCE-A8BC-CBC600E21F7C}"/>
              </a:ext>
            </a:extLst>
          </p:cNvPr>
          <p:cNvSpPr txBox="1"/>
          <p:nvPr/>
        </p:nvSpPr>
        <p:spPr>
          <a:xfrm>
            <a:off x="1104900" y="1714500"/>
            <a:ext cx="10085614" cy="2585323"/>
          </a:xfrm>
          <a:prstGeom prst="rect">
            <a:avLst/>
          </a:prstGeom>
          <a:noFill/>
        </p:spPr>
        <p:txBody>
          <a:bodyPr wrap="square" rtlCol="0">
            <a:spAutoFit/>
          </a:bodyPr>
          <a:lstStyle/>
          <a:p>
            <a:r>
              <a:rPr lang="en-IN" sz="2400" dirty="0"/>
              <a:t>A </a:t>
            </a:r>
            <a:r>
              <a:rPr lang="en-IN" sz="2400" b="1" dirty="0"/>
              <a:t>DC MOTOR </a:t>
            </a:r>
            <a:r>
              <a:rPr lang="en-IN" sz="2400" dirty="0"/>
              <a:t>is any of a class of rotary electrical motors that converts direct current electrical energy into mechanical energy .The most common types rely on the forces produced by magnetic fields. Nearly all types of DC motors have some internal mechanism, either electromechanical or electronic , to periodically change the direction of current in part of the motor.</a:t>
            </a:r>
          </a:p>
          <a:p>
            <a:endParaRPr lang="en-IN" dirty="0"/>
          </a:p>
        </p:txBody>
      </p:sp>
      <p:pic>
        <p:nvPicPr>
          <p:cNvPr id="2049" name="Picture 1183">
            <a:extLst>
              <a:ext uri="{FF2B5EF4-FFF2-40B4-BE49-F238E27FC236}">
                <a16:creationId xmlns:a16="http://schemas.microsoft.com/office/drawing/2014/main" id="{571BBEB0-B942-61C7-D77D-BF29ABB66C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EEDEFA3B-521C-60C6-1570-F37D906C329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00555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D9F97-7380-BF77-9ADA-0FEBD04E2A33}"/>
              </a:ext>
            </a:extLst>
          </p:cNvPr>
          <p:cNvSpPr>
            <a:spLocks noGrp="1"/>
          </p:cNvSpPr>
          <p:nvPr>
            <p:ph type="title"/>
          </p:nvPr>
        </p:nvSpPr>
        <p:spPr/>
        <p:txBody>
          <a:bodyPr>
            <a:normAutofit/>
          </a:bodyPr>
          <a:lstStyle/>
          <a:p>
            <a:pPr algn="ctr"/>
            <a:r>
              <a:rPr lang="en-IN" sz="4000" b="1" dirty="0"/>
              <a:t>What is PWM(Pulse width Modulation)?</a:t>
            </a:r>
          </a:p>
        </p:txBody>
      </p:sp>
      <p:sp>
        <p:nvSpPr>
          <p:cNvPr id="9" name="TextBox 8">
            <a:extLst>
              <a:ext uri="{FF2B5EF4-FFF2-40B4-BE49-F238E27FC236}">
                <a16:creationId xmlns:a16="http://schemas.microsoft.com/office/drawing/2014/main" id="{21A4C162-EE77-10C3-367F-52D05FB3885A}"/>
              </a:ext>
            </a:extLst>
          </p:cNvPr>
          <p:cNvSpPr txBox="1"/>
          <p:nvPr/>
        </p:nvSpPr>
        <p:spPr>
          <a:xfrm>
            <a:off x="1066800" y="1768929"/>
            <a:ext cx="6199414" cy="4708981"/>
          </a:xfrm>
          <a:prstGeom prst="rect">
            <a:avLst/>
          </a:prstGeom>
          <a:noFill/>
        </p:spPr>
        <p:txBody>
          <a:bodyPr wrap="square" rtlCol="0">
            <a:spAutoFit/>
          </a:bodyPr>
          <a:lstStyle/>
          <a:p>
            <a:pPr marL="342900" indent="-342900">
              <a:buFont typeface="Wingdings" panose="05000000000000000000" pitchFamily="2" charset="2"/>
              <a:buChar char="v"/>
            </a:pPr>
            <a:r>
              <a:rPr lang="en-IN" sz="2000" b="1" dirty="0"/>
              <a:t>Pulse-width modulation(PWM), </a:t>
            </a:r>
            <a:r>
              <a:rPr lang="en-IN" sz="2000" dirty="0"/>
              <a:t>or </a:t>
            </a:r>
            <a:r>
              <a:rPr lang="en-IN" sz="2000" b="1" dirty="0"/>
              <a:t>pulse-duration modulation(PDM), </a:t>
            </a:r>
            <a:r>
              <a:rPr lang="en-IN" sz="2000" dirty="0"/>
              <a:t>is a method of reducing the average power delivered by an electrical signal, by effectively chopping it up into discrete parts. </a:t>
            </a:r>
          </a:p>
          <a:p>
            <a:pPr marL="342900" indent="-342900">
              <a:buFont typeface="Wingdings" panose="05000000000000000000" pitchFamily="2" charset="2"/>
              <a:buChar char="v"/>
            </a:pPr>
            <a:endParaRPr lang="en-IN" sz="2000" dirty="0"/>
          </a:p>
          <a:p>
            <a:pPr marL="342900" indent="-342900">
              <a:buFont typeface="Wingdings" panose="05000000000000000000" pitchFamily="2" charset="2"/>
              <a:buChar char="v"/>
            </a:pPr>
            <a:r>
              <a:rPr lang="en-IN" sz="2000" dirty="0"/>
              <a:t>The average value of voltage fed to the load is controlled by turning the switch between supply and load on and off at a fast rate. The longer the switch is on compared to the off periods, the higher the total power supplied to the load. </a:t>
            </a:r>
          </a:p>
          <a:p>
            <a:pPr marL="342900" indent="-342900">
              <a:buFont typeface="Wingdings" panose="05000000000000000000" pitchFamily="2" charset="2"/>
              <a:buChar char="v"/>
            </a:pPr>
            <a:endParaRPr lang="en-IN" sz="2000" dirty="0"/>
          </a:p>
          <a:p>
            <a:pPr marL="342900" indent="-342900">
              <a:buFont typeface="Wingdings" panose="05000000000000000000" pitchFamily="2" charset="2"/>
              <a:buChar char="v"/>
            </a:pPr>
            <a:r>
              <a:rPr lang="en-IN" sz="2000" dirty="0"/>
              <a:t>Along with maximum power point tracking(</a:t>
            </a:r>
            <a:r>
              <a:rPr lang="en-IN" sz="2000" b="1" dirty="0"/>
              <a:t>MPPT</a:t>
            </a:r>
            <a:r>
              <a:rPr lang="en-IN" sz="2000" dirty="0"/>
              <a:t>), it is one of the primary methods of reducing the output of solar panels to that which can be utilized by a battery</a:t>
            </a:r>
          </a:p>
        </p:txBody>
      </p:sp>
      <p:pic>
        <p:nvPicPr>
          <p:cNvPr id="11" name="Picture 10">
            <a:extLst>
              <a:ext uri="{FF2B5EF4-FFF2-40B4-BE49-F238E27FC236}">
                <a16:creationId xmlns:a16="http://schemas.microsoft.com/office/drawing/2014/main" id="{3BC4290E-E5AF-3BBF-56BA-B42233484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3928" y="2525487"/>
            <a:ext cx="4593385" cy="2525485"/>
          </a:xfrm>
          <a:prstGeom prst="rect">
            <a:avLst/>
          </a:prstGeom>
        </p:spPr>
      </p:pic>
    </p:spTree>
    <p:extLst>
      <p:ext uri="{BB962C8B-B14F-4D97-AF65-F5344CB8AC3E}">
        <p14:creationId xmlns:p14="http://schemas.microsoft.com/office/powerpoint/2010/main" val="386753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C02E-952E-95F7-E344-10D2750CF31D}"/>
              </a:ext>
            </a:extLst>
          </p:cNvPr>
          <p:cNvSpPr>
            <a:spLocks noGrp="1"/>
          </p:cNvSpPr>
          <p:nvPr>
            <p:ph type="title"/>
          </p:nvPr>
        </p:nvSpPr>
        <p:spPr/>
        <p:txBody>
          <a:bodyPr>
            <a:normAutofit/>
          </a:bodyPr>
          <a:lstStyle/>
          <a:p>
            <a:pPr algn="ctr"/>
            <a:r>
              <a:rPr lang="en-IN" sz="4400" b="1" dirty="0"/>
              <a:t>PWM Signal using </a:t>
            </a:r>
            <a:r>
              <a:rPr lang="en-IN" sz="4400" b="1" dirty="0" err="1"/>
              <a:t>Swatooth</a:t>
            </a:r>
            <a:endParaRPr lang="en-IN" sz="4400" dirty="0"/>
          </a:p>
        </p:txBody>
      </p:sp>
      <p:sp>
        <p:nvSpPr>
          <p:cNvPr id="3" name="Text Placeholder 2">
            <a:extLst>
              <a:ext uri="{FF2B5EF4-FFF2-40B4-BE49-F238E27FC236}">
                <a16:creationId xmlns:a16="http://schemas.microsoft.com/office/drawing/2014/main" id="{140540EA-9F80-1FF1-C95C-A6EF6567315F}"/>
              </a:ext>
            </a:extLst>
          </p:cNvPr>
          <p:cNvSpPr>
            <a:spLocks noGrp="1"/>
          </p:cNvSpPr>
          <p:nvPr>
            <p:ph type="body" sz="half" idx="2"/>
          </p:nvPr>
        </p:nvSpPr>
        <p:spPr>
          <a:xfrm>
            <a:off x="1104899" y="1600199"/>
            <a:ext cx="5034644" cy="4740729"/>
          </a:xfrm>
        </p:spPr>
        <p:txBody>
          <a:bodyPr/>
          <a:lstStyle/>
          <a:p>
            <a:pPr marL="285750" indent="-285750">
              <a:buFont typeface="Wingdings" panose="05000000000000000000" pitchFamily="2" charset="2"/>
              <a:buChar char="q"/>
            </a:pPr>
            <a:r>
              <a:rPr lang="en-US" i="0" dirty="0">
                <a:solidFill>
                  <a:srgbClr val="000000"/>
                </a:solidFill>
                <a:effectLst/>
                <a:latin typeface="Arial" panose="020B0604020202020204" pitchFamily="34" charset="0"/>
              </a:rPr>
              <a:t>The simplest analogue form of generating fixed frequency PWM is by comparison with a linear slope waveform such as a sawtooth. As seen in figure. 1.3, the output signal goes high when the sine wave is higher than the sawtooth. </a:t>
            </a:r>
          </a:p>
          <a:p>
            <a:pPr marL="285750" indent="-285750">
              <a:buFont typeface="Wingdings" panose="05000000000000000000" pitchFamily="2" charset="2"/>
              <a:buChar char="q"/>
            </a:pPr>
            <a:r>
              <a:rPr lang="en-US" i="0" dirty="0">
                <a:solidFill>
                  <a:srgbClr val="000000"/>
                </a:solidFill>
                <a:effectLst/>
                <a:latin typeface="Arial" panose="020B0604020202020204" pitchFamily="34" charset="0"/>
              </a:rPr>
              <a:t>This is implemented using a comparator whose output voltage goes to logical value HIGH when the non-inverting input (+) is greater than the other (-).</a:t>
            </a:r>
          </a:p>
          <a:p>
            <a:pPr marL="285750" indent="-285750">
              <a:buFont typeface="Wingdings" panose="05000000000000000000" pitchFamily="2" charset="2"/>
              <a:buChar char="q"/>
            </a:pPr>
            <a:r>
              <a:rPr lang="en-US" i="0" dirty="0">
                <a:solidFill>
                  <a:srgbClr val="000000"/>
                </a:solidFill>
                <a:effectLst/>
                <a:latin typeface="Arial" panose="020B0604020202020204" pitchFamily="34" charset="0"/>
              </a:rPr>
              <a:t>Other signals with straight edges can be used for modulation. A rising ramp carrier will generate PWM with Trailing Edge Modulation.</a:t>
            </a:r>
            <a:endParaRPr lang="en-IN" dirty="0"/>
          </a:p>
        </p:txBody>
      </p:sp>
      <p:pic>
        <p:nvPicPr>
          <p:cNvPr id="6" name="Content Placeholder 5">
            <a:extLst>
              <a:ext uri="{FF2B5EF4-FFF2-40B4-BE49-F238E27FC236}">
                <a16:creationId xmlns:a16="http://schemas.microsoft.com/office/drawing/2014/main" id="{FE22F847-DE24-75DC-C58A-23E4439599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2554" y="1422213"/>
            <a:ext cx="4290605" cy="4798972"/>
          </a:xfrm>
        </p:spPr>
      </p:pic>
    </p:spTree>
    <p:extLst>
      <p:ext uri="{BB962C8B-B14F-4D97-AF65-F5344CB8AC3E}">
        <p14:creationId xmlns:p14="http://schemas.microsoft.com/office/powerpoint/2010/main" val="35925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CDDBB83-77C1-4099-A0AA-289882E745E2}">
  <ds:schemaRef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1E720F-F05D-4536-9C34-0CFCED65D3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Academic presentation, pinstripe and ribbon design (widescreen)</Template>
  <TotalTime>284</TotalTime>
  <Words>2406</Words>
  <Application>Microsoft Office PowerPoint</Application>
  <PresentationFormat>Widescreen</PresentationFormat>
  <Paragraphs>215</Paragraphs>
  <Slides>51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Euphemia</vt:lpstr>
      <vt:lpstr>Plantagenet Cherokee</vt:lpstr>
      <vt:lpstr>Roboto</vt:lpstr>
      <vt:lpstr>Times New Roman</vt:lpstr>
      <vt:lpstr>Wingdings</vt:lpstr>
      <vt:lpstr>Academic Literature 16x9</vt:lpstr>
      <vt:lpstr>IIIT NAGPUR</vt:lpstr>
      <vt:lpstr>Dc motor speed controller using 555ic timer</vt:lpstr>
      <vt:lpstr>GROUP MEMBERS</vt:lpstr>
      <vt:lpstr>DRAFT</vt:lpstr>
      <vt:lpstr>INTRODUCTION</vt:lpstr>
      <vt:lpstr>INTRODUCTION</vt:lpstr>
      <vt:lpstr>What is DC Motor?</vt:lpstr>
      <vt:lpstr>What is PWM(Pulse width Modulation)?</vt:lpstr>
      <vt:lpstr>PWM Signal using Swatooth</vt:lpstr>
      <vt:lpstr>Components required</vt:lpstr>
      <vt:lpstr>COMPONENTS REQUIRED</vt:lpstr>
      <vt:lpstr>IC555 TIMER</vt:lpstr>
      <vt:lpstr>IC CIRCUIT DIAGRAM</vt:lpstr>
      <vt:lpstr>PINS DESCRIPTION</vt:lpstr>
      <vt:lpstr>RESISTOR</vt:lpstr>
      <vt:lpstr>DIODE</vt:lpstr>
      <vt:lpstr>CAPACITOR</vt:lpstr>
      <vt:lpstr>TRANSISTOR</vt:lpstr>
      <vt:lpstr>DC MOTOR</vt:lpstr>
      <vt:lpstr>BATTERIES</vt:lpstr>
      <vt:lpstr>POTENTIO METER</vt:lpstr>
      <vt:lpstr>Circuit diagram</vt:lpstr>
      <vt:lpstr>CIRCUIT DIAGRAM</vt:lpstr>
      <vt:lpstr>working</vt:lpstr>
      <vt:lpstr>WORKING</vt:lpstr>
      <vt:lpstr>BLOCK DIAGRAM</vt:lpstr>
      <vt:lpstr>POWER SUPPLY</vt:lpstr>
      <vt:lpstr>IC555 TIMER</vt:lpstr>
      <vt:lpstr>POTENTIOMETER</vt:lpstr>
      <vt:lpstr>TRANSISTOR</vt:lpstr>
      <vt:lpstr>DC MOTOR</vt:lpstr>
      <vt:lpstr>simulations</vt:lpstr>
      <vt:lpstr>BREAD BOARD CIRCUIT</vt:lpstr>
      <vt:lpstr>Tinker Cad</vt:lpstr>
      <vt:lpstr>PROTEUS DIAGRAM</vt:lpstr>
      <vt:lpstr>Proteus Oscilloscope</vt:lpstr>
      <vt:lpstr>PWM SIGNAL IN MATLAB</vt:lpstr>
      <vt:lpstr>WAVE FORM</vt:lpstr>
      <vt:lpstr>PWM-Controlled DC Motor using Mat-lab</vt:lpstr>
      <vt:lpstr>OBSERVATIONS</vt:lpstr>
      <vt:lpstr>Advantages and disadvantages</vt:lpstr>
      <vt:lpstr>ADVANTAGES AND DISADVANTAGES</vt:lpstr>
      <vt:lpstr>Applications</vt:lpstr>
      <vt:lpstr>APPLICATIONS</vt:lpstr>
      <vt:lpstr>Precautions</vt:lpstr>
      <vt:lpstr>PRECAUTIONS</vt:lpstr>
      <vt:lpstr>conclusion</vt:lpstr>
      <vt:lpstr>CONCLUSION</vt:lpstr>
      <vt:lpstr>resources</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With Picture Layout</dc:title>
  <dc:creator>Chaitra Guruvelli</dc:creator>
  <cp:lastModifiedBy>Guna sai kiran Nekkanti</cp:lastModifiedBy>
  <cp:revision>3</cp:revision>
  <dcterms:created xsi:type="dcterms:W3CDTF">2022-10-25T05:34:37Z</dcterms:created>
  <dcterms:modified xsi:type="dcterms:W3CDTF">2022-11-26T07:04:02Z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